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3" r:id="rId3"/>
  </p:sldMasterIdLst>
  <p:notesMasterIdLst>
    <p:notesMasterId r:id="rId67"/>
  </p:notesMasterIdLst>
  <p:sldIdLst>
    <p:sldId id="257" r:id="rId4"/>
    <p:sldId id="395" r:id="rId5"/>
    <p:sldId id="441" r:id="rId6"/>
    <p:sldId id="442" r:id="rId7"/>
    <p:sldId id="443" r:id="rId8"/>
    <p:sldId id="384" r:id="rId9"/>
    <p:sldId id="383" r:id="rId10"/>
    <p:sldId id="447" r:id="rId11"/>
    <p:sldId id="444" r:id="rId12"/>
    <p:sldId id="445" r:id="rId13"/>
    <p:sldId id="330" r:id="rId14"/>
    <p:sldId id="358" r:id="rId15"/>
    <p:sldId id="446" r:id="rId16"/>
    <p:sldId id="336" r:id="rId17"/>
    <p:sldId id="392" r:id="rId18"/>
    <p:sldId id="456" r:id="rId19"/>
    <p:sldId id="448" r:id="rId20"/>
    <p:sldId id="449" r:id="rId21"/>
    <p:sldId id="450" r:id="rId22"/>
    <p:sldId id="451" r:id="rId23"/>
    <p:sldId id="454" r:id="rId24"/>
    <p:sldId id="452" r:id="rId25"/>
    <p:sldId id="458" r:id="rId26"/>
    <p:sldId id="457" r:id="rId27"/>
    <p:sldId id="453" r:id="rId28"/>
    <p:sldId id="455" r:id="rId29"/>
    <p:sldId id="459" r:id="rId30"/>
    <p:sldId id="479" r:id="rId31"/>
    <p:sldId id="347" r:id="rId32"/>
    <p:sldId id="348" r:id="rId33"/>
    <p:sldId id="350" r:id="rId34"/>
    <p:sldId id="351" r:id="rId35"/>
    <p:sldId id="353" r:id="rId36"/>
    <p:sldId id="355" r:id="rId37"/>
    <p:sldId id="476" r:id="rId38"/>
    <p:sldId id="462" r:id="rId39"/>
    <p:sldId id="463" r:id="rId40"/>
    <p:sldId id="465" r:id="rId41"/>
    <p:sldId id="464" r:id="rId42"/>
    <p:sldId id="460" r:id="rId43"/>
    <p:sldId id="427" r:id="rId44"/>
    <p:sldId id="428" r:id="rId45"/>
    <p:sldId id="430" r:id="rId46"/>
    <p:sldId id="434" r:id="rId47"/>
    <p:sldId id="433" r:id="rId48"/>
    <p:sldId id="461" r:id="rId49"/>
    <p:sldId id="432" r:id="rId50"/>
    <p:sldId id="466" r:id="rId51"/>
    <p:sldId id="435" r:id="rId52"/>
    <p:sldId id="467" r:id="rId53"/>
    <p:sldId id="364" r:id="rId54"/>
    <p:sldId id="366" r:id="rId55"/>
    <p:sldId id="365" r:id="rId56"/>
    <p:sldId id="477" r:id="rId57"/>
    <p:sldId id="390" r:id="rId58"/>
    <p:sldId id="391" r:id="rId59"/>
    <p:sldId id="478" r:id="rId60"/>
    <p:sldId id="393" r:id="rId61"/>
    <p:sldId id="470" r:id="rId62"/>
    <p:sldId id="471" r:id="rId63"/>
    <p:sldId id="473" r:id="rId64"/>
    <p:sldId id="475" r:id="rId65"/>
    <p:sldId id="394" r:id="rId6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6923076923077"/>
          <c:y val="2.5327450980392158E-2"/>
          <c:w val="0.81864935897435898"/>
          <c:h val="0.69934150326797384"/>
        </c:manualLayout>
      </c:layout>
      <c:lineChart>
        <c:grouping val="standard"/>
        <c:varyColors val="0"/>
        <c:ser>
          <c:idx val="0"/>
          <c:order val="0"/>
          <c:tx>
            <c:strRef>
              <c:f>Plan1!$F$5</c:f>
              <c:strCache>
                <c:ptCount val="1"/>
                <c:pt idx="0">
                  <c:v>Rede Estadual </c:v>
                </c:pt>
              </c:strCache>
            </c:strRef>
          </c:tx>
          <c:cat>
            <c:strRef>
              <c:f>Plan1!$E$6:$E$12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Plan1!$F$6:$F$12</c:f>
              <c:numCache>
                <c:formatCode>General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Plan1!$G$5</c:f>
              <c:strCache>
                <c:ptCount val="1"/>
                <c:pt idx="0">
                  <c:v>Rede Municipal </c:v>
                </c:pt>
              </c:strCache>
            </c:strRef>
          </c:tx>
          <c:cat>
            <c:strRef>
              <c:f>Plan1!$E$6:$E$12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Plan1!$G$6:$G$12</c:f>
              <c:numCache>
                <c:formatCode>General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  <c:pt idx="4">
                  <c:v>235.5</c:v>
                </c:pt>
                <c:pt idx="5">
                  <c:v>266.2</c:v>
                </c:pt>
                <c:pt idx="6">
                  <c:v>274.7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56896"/>
        <c:axId val="119458432"/>
      </c:lineChart>
      <c:catAx>
        <c:axId val="11945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pt-BR"/>
          </a:p>
        </c:txPr>
        <c:crossAx val="119458432"/>
        <c:crosses val="autoZero"/>
        <c:auto val="1"/>
        <c:lblAlgn val="ctr"/>
        <c:lblOffset val="100"/>
        <c:noMultiLvlLbl val="0"/>
      </c:catAx>
      <c:valAx>
        <c:axId val="119458432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crossAx val="119456896"/>
        <c:crosses val="autoZero"/>
        <c:crossBetween val="midCat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spPr>
    <a:ln w="12700">
      <a:solidFill>
        <a:schemeClr val="accent1"/>
      </a:solidFill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Plan2!$G$5</c:f>
              <c:strCache>
                <c:ptCount val="1"/>
                <c:pt idx="0">
                  <c:v>Rede Estadual </c:v>
                </c:pt>
              </c:strCache>
            </c:strRef>
          </c:tx>
          <c:cat>
            <c:strRef>
              <c:f>Plan2!$F$6:$F$12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Plan2!$G$6:$G$12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>
                  <c:v>190</c:v>
                </c:pt>
                <c:pt idx="3">
                  <c:v>217.5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Plan2!$H$5</c:f>
              <c:strCache>
                <c:ptCount val="1"/>
                <c:pt idx="0">
                  <c:v>Rede Municipal </c:v>
                </c:pt>
              </c:strCache>
            </c:strRef>
          </c:tx>
          <c:cat>
            <c:strRef>
              <c:f>Plan2!$F$6:$F$12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Plan2!$H$6:$H$12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  <c:pt idx="4">
                  <c:v>232.7</c:v>
                </c:pt>
                <c:pt idx="5">
                  <c:v>245.7</c:v>
                </c:pt>
                <c:pt idx="6">
                  <c:v>270.3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76256"/>
        <c:axId val="120582144"/>
      </c:lineChart>
      <c:catAx>
        <c:axId val="12057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20582144"/>
        <c:crosses val="autoZero"/>
        <c:auto val="1"/>
        <c:lblAlgn val="ctr"/>
        <c:lblOffset val="100"/>
        <c:noMultiLvlLbl val="0"/>
      </c:catAx>
      <c:valAx>
        <c:axId val="120582144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20576256"/>
        <c:crosses val="autoZero"/>
        <c:crossBetween val="midCat"/>
        <c:majorUnit val="50"/>
      </c:valAx>
    </c:plotArea>
    <c:legend>
      <c:legendPos val="b"/>
      <c:layout/>
      <c:overlay val="0"/>
      <c:txPr>
        <a:bodyPr/>
        <a:lstStyle/>
        <a:p>
          <a:pPr>
            <a:defRPr sz="1000" b="1"/>
          </a:pPr>
          <a:endParaRPr lang="pt-BR"/>
        </a:p>
      </c:txPr>
    </c:legend>
    <c:plotVisOnly val="1"/>
    <c:dispBlanksAs val="gap"/>
    <c:showDLblsOverMax val="0"/>
  </c:chart>
  <c:spPr>
    <a:ln w="12700">
      <a:solidFill>
        <a:schemeClr val="accent1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E98C5-C343-429E-89E3-D6E82CC4AE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60BFE-ACF6-43FE-B8B9-EFE45075F449}">
      <dgm:prSet/>
      <dgm:spPr/>
      <dgm:t>
        <a:bodyPr/>
        <a:lstStyle/>
        <a:p>
          <a:r>
            <a:rPr lang="pt-BR" b="1" dirty="0" smtClean="0"/>
            <a:t>O </a:t>
          </a:r>
          <a:r>
            <a:rPr lang="pt-BR" b="1" dirty="0" err="1" smtClean="0"/>
            <a:t>SisPAE</a:t>
          </a:r>
          <a:r>
            <a:rPr lang="pt-BR" b="1" dirty="0" smtClean="0"/>
            <a:t>:</a:t>
          </a:r>
        </a:p>
      </dgm:t>
    </dgm:pt>
    <dgm:pt modelId="{3CBE567C-3E99-4DB1-82DE-E2A231D9EFC4}" type="parTrans" cxnId="{E07A1DB6-6201-4629-AB7D-BAF3E73E7A62}">
      <dgm:prSet/>
      <dgm:spPr/>
      <dgm:t>
        <a:bodyPr/>
        <a:lstStyle/>
        <a:p>
          <a:endParaRPr lang="pt-BR"/>
        </a:p>
      </dgm:t>
    </dgm:pt>
    <dgm:pt modelId="{384CE03C-57F7-4814-A502-0E5565ABD707}" type="sibTrans" cxnId="{E07A1DB6-6201-4629-AB7D-BAF3E73E7A62}">
      <dgm:prSet/>
      <dgm:spPr/>
      <dgm:t>
        <a:bodyPr/>
        <a:lstStyle/>
        <a:p>
          <a:endParaRPr lang="pt-BR"/>
        </a:p>
      </dgm:t>
    </dgm:pt>
    <dgm:pt modelId="{ADC58D31-8B79-49E6-8039-5629B15C4297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dirty="0" smtClean="0"/>
            <a:t>.</a:t>
          </a:r>
          <a:endParaRPr lang="pt-BR" dirty="0"/>
        </a:p>
      </dgm:t>
    </dgm:pt>
    <dgm:pt modelId="{CAE90823-7F1C-4105-A457-2E131851D80F}" type="sibTrans" cxnId="{3E8A6E3D-2C75-4E9E-91B7-CF44086DD304}">
      <dgm:prSet/>
      <dgm:spPr/>
      <dgm:t>
        <a:bodyPr/>
        <a:lstStyle/>
        <a:p>
          <a:endParaRPr lang="pt-BR"/>
        </a:p>
      </dgm:t>
    </dgm:pt>
    <dgm:pt modelId="{63817FCB-6F44-4155-9548-9358B22E95AB}" type="parTrans" cxnId="{3E8A6E3D-2C75-4E9E-91B7-CF44086DD304}">
      <dgm:prSet/>
      <dgm:spPr/>
      <dgm:t>
        <a:bodyPr/>
        <a:lstStyle/>
        <a:p>
          <a:endParaRPr lang="pt-BR"/>
        </a:p>
      </dgm:t>
    </dgm:pt>
    <dgm:pt modelId="{51F48C16-FD39-4041-84BE-E33E07545AA1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Envolve alunos, professores e gestores.</a:t>
          </a:r>
        </a:p>
      </dgm:t>
    </dgm:pt>
    <dgm:pt modelId="{322943EE-7DBD-4110-BB5F-BBED698BD2A9}" type="sibTrans" cxnId="{91927D6D-1319-4346-82E0-80B4F0F6E43E}">
      <dgm:prSet/>
      <dgm:spPr/>
      <dgm:t>
        <a:bodyPr/>
        <a:lstStyle/>
        <a:p>
          <a:endParaRPr lang="pt-BR"/>
        </a:p>
      </dgm:t>
    </dgm:pt>
    <dgm:pt modelId="{6C9D2823-0FD5-4CE5-9FE0-B55D8624E5C2}" type="parTrans" cxnId="{91927D6D-1319-4346-82E0-80B4F0F6E43E}">
      <dgm:prSet/>
      <dgm:spPr/>
      <dgm:t>
        <a:bodyPr/>
        <a:lstStyle/>
        <a:p>
          <a:endParaRPr lang="pt-BR"/>
        </a:p>
      </dgm:t>
    </dgm:pt>
    <dgm:pt modelId="{350BEC1D-DCC9-4F07-ACED-F7C2C34B90A5}" type="pres">
      <dgm:prSet presAssocID="{3C7E98C5-C343-429E-89E3-D6E82CC4A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7D00-A1FA-4BBA-AF3C-1A16F3CDBE1D}" type="pres">
      <dgm:prSet presAssocID="{D4260BFE-ACF6-43FE-B8B9-EFE45075F449}" presName="parentLin" presStyleCnt="0"/>
      <dgm:spPr/>
      <dgm:t>
        <a:bodyPr/>
        <a:lstStyle/>
        <a:p>
          <a:endParaRPr lang="pt-BR"/>
        </a:p>
      </dgm:t>
    </dgm:pt>
    <dgm:pt modelId="{C1FE36D4-3F25-4019-99C9-737ACCC290D3}" type="pres">
      <dgm:prSet presAssocID="{D4260BFE-ACF6-43FE-B8B9-EFE45075F44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2441C05-2713-401C-A502-BB956931EE04}" type="pres">
      <dgm:prSet presAssocID="{D4260BFE-ACF6-43FE-B8B9-EFE45075F4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4A1E4-7650-406A-9315-5E78285F835B}" type="pres">
      <dgm:prSet presAssocID="{D4260BFE-ACF6-43FE-B8B9-EFE45075F449}" presName="negativeSpace" presStyleCnt="0"/>
      <dgm:spPr/>
      <dgm:t>
        <a:bodyPr/>
        <a:lstStyle/>
        <a:p>
          <a:endParaRPr lang="pt-BR"/>
        </a:p>
      </dgm:t>
    </dgm:pt>
    <dgm:pt modelId="{C57FDB73-5038-4EBE-ABBB-145DA2D4AB79}" type="pres">
      <dgm:prSet presAssocID="{D4260BFE-ACF6-43FE-B8B9-EFE45075F4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E138D6-22B2-45BA-805B-F032DB4C264D}" type="presOf" srcId="{D4260BFE-ACF6-43FE-B8B9-EFE45075F449}" destId="{C1FE36D4-3F25-4019-99C9-737ACCC290D3}" srcOrd="0" destOrd="0" presId="urn:microsoft.com/office/officeart/2005/8/layout/list1"/>
    <dgm:cxn modelId="{91927D6D-1319-4346-82E0-80B4F0F6E43E}" srcId="{D4260BFE-ACF6-43FE-B8B9-EFE45075F449}" destId="{51F48C16-FD39-4041-84BE-E33E07545AA1}" srcOrd="0" destOrd="0" parTransId="{6C9D2823-0FD5-4CE5-9FE0-B55D8624E5C2}" sibTransId="{322943EE-7DBD-4110-BB5F-BBED698BD2A9}"/>
    <dgm:cxn modelId="{412CAA6A-00E7-443E-89C7-610B77A4F6F8}" type="presOf" srcId="{ADC58D31-8B79-49E6-8039-5629B15C4297}" destId="{C57FDB73-5038-4EBE-ABBB-145DA2D4AB79}" srcOrd="0" destOrd="1" presId="urn:microsoft.com/office/officeart/2005/8/layout/list1"/>
    <dgm:cxn modelId="{20B17347-A58A-45E3-95D6-08E848BDB2A4}" type="presOf" srcId="{51F48C16-FD39-4041-84BE-E33E07545AA1}" destId="{C57FDB73-5038-4EBE-ABBB-145DA2D4AB79}" srcOrd="0" destOrd="0" presId="urn:microsoft.com/office/officeart/2005/8/layout/list1"/>
    <dgm:cxn modelId="{AC52FFD1-6748-4813-BACE-D0053038BFAF}" type="presOf" srcId="{D4260BFE-ACF6-43FE-B8B9-EFE45075F449}" destId="{F2441C05-2713-401C-A502-BB956931EE04}" srcOrd="1" destOrd="0" presId="urn:microsoft.com/office/officeart/2005/8/layout/list1"/>
    <dgm:cxn modelId="{4430D7F6-621E-4FCE-BB86-4A73BDEB6DA0}" type="presOf" srcId="{3C7E98C5-C343-429E-89E3-D6E82CC4AE2C}" destId="{350BEC1D-DCC9-4F07-ACED-F7C2C34B90A5}" srcOrd="0" destOrd="0" presId="urn:microsoft.com/office/officeart/2005/8/layout/list1"/>
    <dgm:cxn modelId="{3E8A6E3D-2C75-4E9E-91B7-CF44086DD304}" srcId="{D4260BFE-ACF6-43FE-B8B9-EFE45075F449}" destId="{ADC58D31-8B79-49E6-8039-5629B15C4297}" srcOrd="1" destOrd="0" parTransId="{63817FCB-6F44-4155-9548-9358B22E95AB}" sibTransId="{CAE90823-7F1C-4105-A457-2E131851D80F}"/>
    <dgm:cxn modelId="{E07A1DB6-6201-4629-AB7D-BAF3E73E7A62}" srcId="{3C7E98C5-C343-429E-89E3-D6E82CC4AE2C}" destId="{D4260BFE-ACF6-43FE-B8B9-EFE45075F449}" srcOrd="0" destOrd="0" parTransId="{3CBE567C-3E99-4DB1-82DE-E2A231D9EFC4}" sibTransId="{384CE03C-57F7-4814-A502-0E5565ABD707}"/>
    <dgm:cxn modelId="{14605AAE-8A6B-409B-877D-C4ECC9E30E8F}" type="presParOf" srcId="{350BEC1D-DCC9-4F07-ACED-F7C2C34B90A5}" destId="{E9717D00-A1FA-4BBA-AF3C-1A16F3CDBE1D}" srcOrd="0" destOrd="0" presId="urn:microsoft.com/office/officeart/2005/8/layout/list1"/>
    <dgm:cxn modelId="{939C78F9-AAB9-4EEF-8929-338676106219}" type="presParOf" srcId="{E9717D00-A1FA-4BBA-AF3C-1A16F3CDBE1D}" destId="{C1FE36D4-3F25-4019-99C9-737ACCC290D3}" srcOrd="0" destOrd="0" presId="urn:microsoft.com/office/officeart/2005/8/layout/list1"/>
    <dgm:cxn modelId="{45D09C62-4120-4418-AC9E-0EAD545F0F6E}" type="presParOf" srcId="{E9717D00-A1FA-4BBA-AF3C-1A16F3CDBE1D}" destId="{F2441C05-2713-401C-A502-BB956931EE04}" srcOrd="1" destOrd="0" presId="urn:microsoft.com/office/officeart/2005/8/layout/list1"/>
    <dgm:cxn modelId="{9FFB7943-58A1-4F95-9718-4CA3B80BA0D9}" type="presParOf" srcId="{350BEC1D-DCC9-4F07-ACED-F7C2C34B90A5}" destId="{7DB4A1E4-7650-406A-9315-5E78285F835B}" srcOrd="1" destOrd="0" presId="urn:microsoft.com/office/officeart/2005/8/layout/list1"/>
    <dgm:cxn modelId="{F5EFCDC8-3B9F-443F-A8F6-C2D852C1CB43}" type="presParOf" srcId="{350BEC1D-DCC9-4F07-ACED-F7C2C34B90A5}" destId="{C57FDB73-5038-4EBE-ABBB-145DA2D4A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 custLinFactNeighborX="11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84016309-3D84-49A0-A0DD-C697DBD5CC24}" type="presOf" srcId="{B55211C9-0444-468D-A2C4-0A795BCB0F31}" destId="{A26E3C74-AD1E-4371-9218-4519C4ECEDD5}" srcOrd="1" destOrd="0" presId="urn:microsoft.com/office/officeart/2005/8/layout/process1"/>
    <dgm:cxn modelId="{2BE8CB2C-DD74-48C5-9610-0286C53E742C}" type="presOf" srcId="{1645E628-CA89-4C59-A05A-FEB0176BE83D}" destId="{AC9EA7BB-71D1-478C-82D9-AB8C3FC4AE5B}" srcOrd="0" destOrd="0" presId="urn:microsoft.com/office/officeart/2005/8/layout/process1"/>
    <dgm:cxn modelId="{DB48532F-43C9-4582-B926-E518CDCC6208}" type="presOf" srcId="{961B0A02-7DEB-4A12-8557-98FBCC0B4914}" destId="{1E7A0F39-4CEC-423F-AAE5-7CCB07B155D2}" srcOrd="0" destOrd="0" presId="urn:microsoft.com/office/officeart/2005/8/layout/process1"/>
    <dgm:cxn modelId="{34F88B0D-3613-4EAC-B20F-99A93BBD06EC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089FCB8-7B71-4DBA-883C-D7FD8DEE2E39}" type="presOf" srcId="{B55211C9-0444-468D-A2C4-0A795BCB0F31}" destId="{4DC08F88-D74F-4FBD-A7F4-DF4D9217E988}" srcOrd="0" destOrd="0" presId="urn:microsoft.com/office/officeart/2005/8/layout/process1"/>
    <dgm:cxn modelId="{65106B51-3E95-4677-8F69-4654BD5B086A}" type="presOf" srcId="{961B0A02-7DEB-4A12-8557-98FBCC0B4914}" destId="{2A135A12-FC11-4DC6-B066-75DF6BADFDF1}" srcOrd="1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102E176E-CADB-489F-BFC5-D662D98D9337}" type="presOf" srcId="{D37CEAE2-B4C2-462B-9CAA-BBD7D4C6AA42}" destId="{C99B842B-6B9B-467E-932F-62AAA685674D}" srcOrd="0" destOrd="0" presId="urn:microsoft.com/office/officeart/2005/8/layout/process1"/>
    <dgm:cxn modelId="{A09C4E49-C115-476B-9750-38E3514E41D0}" type="presOf" srcId="{744BDD35-2C70-4B64-9006-D098231135B6}" destId="{8BBF2603-2556-4254-90DE-B4B32F5BCA70}" srcOrd="0" destOrd="0" presId="urn:microsoft.com/office/officeart/2005/8/layout/process1"/>
    <dgm:cxn modelId="{34BCDA95-249C-4032-8E9D-C2D912989FEB}" type="presParOf" srcId="{8BBF2603-2556-4254-90DE-B4B32F5BCA70}" destId="{AC9EA7BB-71D1-478C-82D9-AB8C3FC4AE5B}" srcOrd="0" destOrd="0" presId="urn:microsoft.com/office/officeart/2005/8/layout/process1"/>
    <dgm:cxn modelId="{E166B96D-8641-400B-BEBF-68F630FC57B2}" type="presParOf" srcId="{8BBF2603-2556-4254-90DE-B4B32F5BCA70}" destId="{4DC08F88-D74F-4FBD-A7F4-DF4D9217E988}" srcOrd="1" destOrd="0" presId="urn:microsoft.com/office/officeart/2005/8/layout/process1"/>
    <dgm:cxn modelId="{36279F9B-F44E-4603-BC9F-13A1AFBB3C7A}" type="presParOf" srcId="{4DC08F88-D74F-4FBD-A7F4-DF4D9217E988}" destId="{A26E3C74-AD1E-4371-9218-4519C4ECEDD5}" srcOrd="0" destOrd="0" presId="urn:microsoft.com/office/officeart/2005/8/layout/process1"/>
    <dgm:cxn modelId="{78E00158-38D0-4AA7-B52E-06A843B02BD7}" type="presParOf" srcId="{8BBF2603-2556-4254-90DE-B4B32F5BCA70}" destId="{C99B842B-6B9B-467E-932F-62AAA685674D}" srcOrd="2" destOrd="0" presId="urn:microsoft.com/office/officeart/2005/8/layout/process1"/>
    <dgm:cxn modelId="{50CFB92F-A42F-488E-A392-84277CB48665}" type="presParOf" srcId="{8BBF2603-2556-4254-90DE-B4B32F5BCA70}" destId="{1E7A0F39-4CEC-423F-AAE5-7CCB07B155D2}" srcOrd="3" destOrd="0" presId="urn:microsoft.com/office/officeart/2005/8/layout/process1"/>
    <dgm:cxn modelId="{EF0B623C-5C3A-4676-9AE6-30F3C8ADC199}" type="presParOf" srcId="{1E7A0F39-4CEC-423F-AAE5-7CCB07B155D2}" destId="{2A135A12-FC11-4DC6-B066-75DF6BADFDF1}" srcOrd="0" destOrd="0" presId="urn:microsoft.com/office/officeart/2005/8/layout/process1"/>
    <dgm:cxn modelId="{7336DEA0-A76C-4369-B37A-96FD31597CD9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6E8FD-2B82-4FF6-92F7-65FC0D3E500C}" type="presOf" srcId="{1645E628-CA89-4C59-A05A-FEB0176BE83D}" destId="{AC9EA7BB-71D1-478C-82D9-AB8C3FC4AE5B}" srcOrd="0" destOrd="0" presId="urn:microsoft.com/office/officeart/2005/8/layout/process1"/>
    <dgm:cxn modelId="{9E821FD9-CB9A-4F3E-95CE-A2F11320A0F0}" type="presOf" srcId="{961B0A02-7DEB-4A12-8557-98FBCC0B4914}" destId="{1E7A0F39-4CEC-423F-AAE5-7CCB07B155D2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D893CB87-8A93-445F-87D1-9768C339A600}" type="presOf" srcId="{D37CEAE2-B4C2-462B-9CAA-BBD7D4C6AA42}" destId="{C99B842B-6B9B-467E-932F-62AAA685674D}" srcOrd="0" destOrd="0" presId="urn:microsoft.com/office/officeart/2005/8/layout/process1"/>
    <dgm:cxn modelId="{EFB424A4-3B9D-437F-9019-9AA26CCF492B}" type="presOf" srcId="{961B0A02-7DEB-4A12-8557-98FBCC0B4914}" destId="{2A135A12-FC11-4DC6-B066-75DF6BADFDF1}" srcOrd="1" destOrd="0" presId="urn:microsoft.com/office/officeart/2005/8/layout/process1"/>
    <dgm:cxn modelId="{952F5984-D0D3-4522-B59A-833CA5B11D3C}" type="presOf" srcId="{744BDD35-2C70-4B64-9006-D098231135B6}" destId="{8BBF2603-2556-4254-90DE-B4B32F5BCA70}" srcOrd="0" destOrd="0" presId="urn:microsoft.com/office/officeart/2005/8/layout/process1"/>
    <dgm:cxn modelId="{11FD1B46-9BD5-4942-893D-9182B19FA6C9}" type="presOf" srcId="{B14CD56D-AC49-4631-8612-4626ECF8797C}" destId="{4F56D411-5977-484B-ADD0-7CE6BE7255E1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79C9CE14-5854-4B0A-86F3-FEE2E00BCE5E}" type="presOf" srcId="{B55211C9-0444-468D-A2C4-0A795BCB0F31}" destId="{A26E3C74-AD1E-4371-9218-4519C4ECEDD5}" srcOrd="1" destOrd="0" presId="urn:microsoft.com/office/officeart/2005/8/layout/process1"/>
    <dgm:cxn modelId="{46766BF4-3764-49F4-B6B0-F1AE19DA91AF}" type="presOf" srcId="{B55211C9-0444-468D-A2C4-0A795BCB0F31}" destId="{4DC08F88-D74F-4FBD-A7F4-DF4D9217E988}" srcOrd="0" destOrd="0" presId="urn:microsoft.com/office/officeart/2005/8/layout/process1"/>
    <dgm:cxn modelId="{FD7E027C-003E-45A6-82E9-26DB93F60F55}" type="presParOf" srcId="{8BBF2603-2556-4254-90DE-B4B32F5BCA70}" destId="{AC9EA7BB-71D1-478C-82D9-AB8C3FC4AE5B}" srcOrd="0" destOrd="0" presId="urn:microsoft.com/office/officeart/2005/8/layout/process1"/>
    <dgm:cxn modelId="{00468FC7-660A-4710-89E2-4CDAF8947002}" type="presParOf" srcId="{8BBF2603-2556-4254-90DE-B4B32F5BCA70}" destId="{4DC08F88-D74F-4FBD-A7F4-DF4D9217E988}" srcOrd="1" destOrd="0" presId="urn:microsoft.com/office/officeart/2005/8/layout/process1"/>
    <dgm:cxn modelId="{E53646F4-89B1-4D08-AA8A-3327DA32856C}" type="presParOf" srcId="{4DC08F88-D74F-4FBD-A7F4-DF4D9217E988}" destId="{A26E3C74-AD1E-4371-9218-4519C4ECEDD5}" srcOrd="0" destOrd="0" presId="urn:microsoft.com/office/officeart/2005/8/layout/process1"/>
    <dgm:cxn modelId="{1BD86F76-ED4E-4B3F-B8D6-D32F81BA50E9}" type="presParOf" srcId="{8BBF2603-2556-4254-90DE-B4B32F5BCA70}" destId="{C99B842B-6B9B-467E-932F-62AAA685674D}" srcOrd="2" destOrd="0" presId="urn:microsoft.com/office/officeart/2005/8/layout/process1"/>
    <dgm:cxn modelId="{3AE1BFF2-D6F6-4C90-A62E-FC4759863847}" type="presParOf" srcId="{8BBF2603-2556-4254-90DE-B4B32F5BCA70}" destId="{1E7A0F39-4CEC-423F-AAE5-7CCB07B155D2}" srcOrd="3" destOrd="0" presId="urn:microsoft.com/office/officeart/2005/8/layout/process1"/>
    <dgm:cxn modelId="{09CE449E-B5F8-41F3-96E4-4A2190644819}" type="presParOf" srcId="{1E7A0F39-4CEC-423F-AAE5-7CCB07B155D2}" destId="{2A135A12-FC11-4DC6-B066-75DF6BADFDF1}" srcOrd="0" destOrd="0" presId="urn:microsoft.com/office/officeart/2005/8/layout/process1"/>
    <dgm:cxn modelId="{71F1B4F2-355A-4327-895A-74BE22C8A500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 custLinFactNeighborX="-836" custLinFactNeighborY="-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B374-1350-40D6-9CAF-AF97E8F0D0C2}" type="presOf" srcId="{B55211C9-0444-468D-A2C4-0A795BCB0F31}" destId="{4DC08F88-D74F-4FBD-A7F4-DF4D9217E988}" srcOrd="0" destOrd="0" presId="urn:microsoft.com/office/officeart/2005/8/layout/process1"/>
    <dgm:cxn modelId="{A33EBD54-BB5D-441A-8C46-6AFF257C8B18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1EC2D933-925F-4564-8670-1371C82B9A1C}" type="presOf" srcId="{961B0A02-7DEB-4A12-8557-98FBCC0B4914}" destId="{1E7A0F39-4CEC-423F-AAE5-7CCB07B155D2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F64C6998-B499-43CD-AFD1-8D8D4F526BD4}" type="presOf" srcId="{B55211C9-0444-468D-A2C4-0A795BCB0F31}" destId="{A26E3C74-AD1E-4371-9218-4519C4ECEDD5}" srcOrd="1" destOrd="0" presId="urn:microsoft.com/office/officeart/2005/8/layout/process1"/>
    <dgm:cxn modelId="{D090B67B-1A5F-4B5E-887C-3AFF2A7450DE}" type="presOf" srcId="{961B0A02-7DEB-4A12-8557-98FBCC0B4914}" destId="{2A135A12-FC11-4DC6-B066-75DF6BADFDF1}" srcOrd="1" destOrd="0" presId="urn:microsoft.com/office/officeart/2005/8/layout/process1"/>
    <dgm:cxn modelId="{429D3844-027D-461C-B7B1-A84B19831FC6}" type="presOf" srcId="{1645E628-CA89-4C59-A05A-FEB0176BE83D}" destId="{AC9EA7BB-71D1-478C-82D9-AB8C3FC4AE5B}" srcOrd="0" destOrd="0" presId="urn:microsoft.com/office/officeart/2005/8/layout/process1"/>
    <dgm:cxn modelId="{7B4683AD-7600-43CB-BB27-95CCF32AC651}" type="presOf" srcId="{D37CEAE2-B4C2-462B-9CAA-BBD7D4C6AA42}" destId="{C99B842B-6B9B-467E-932F-62AAA685674D}" srcOrd="0" destOrd="0" presId="urn:microsoft.com/office/officeart/2005/8/layout/process1"/>
    <dgm:cxn modelId="{50798389-F45C-4F3F-A735-36E82BC21C94}" type="presOf" srcId="{744BDD35-2C70-4B64-9006-D098231135B6}" destId="{8BBF2603-2556-4254-90DE-B4B32F5BCA70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92C26A69-0F22-4B61-9FDC-DBEF0A3448A4}" type="presParOf" srcId="{8BBF2603-2556-4254-90DE-B4B32F5BCA70}" destId="{AC9EA7BB-71D1-478C-82D9-AB8C3FC4AE5B}" srcOrd="0" destOrd="0" presId="urn:microsoft.com/office/officeart/2005/8/layout/process1"/>
    <dgm:cxn modelId="{5D9ACFB3-18AF-49C3-A57D-96E3129D08D4}" type="presParOf" srcId="{8BBF2603-2556-4254-90DE-B4B32F5BCA70}" destId="{4DC08F88-D74F-4FBD-A7F4-DF4D9217E988}" srcOrd="1" destOrd="0" presId="urn:microsoft.com/office/officeart/2005/8/layout/process1"/>
    <dgm:cxn modelId="{7324EB3F-1181-43E9-92FC-79C6FDF37819}" type="presParOf" srcId="{4DC08F88-D74F-4FBD-A7F4-DF4D9217E988}" destId="{A26E3C74-AD1E-4371-9218-4519C4ECEDD5}" srcOrd="0" destOrd="0" presId="urn:microsoft.com/office/officeart/2005/8/layout/process1"/>
    <dgm:cxn modelId="{89610722-A5F0-4C7B-98C2-135A6AEF3383}" type="presParOf" srcId="{8BBF2603-2556-4254-90DE-B4B32F5BCA70}" destId="{C99B842B-6B9B-467E-932F-62AAA685674D}" srcOrd="2" destOrd="0" presId="urn:microsoft.com/office/officeart/2005/8/layout/process1"/>
    <dgm:cxn modelId="{8C7C4643-DEE8-4840-B167-737517BCFD3E}" type="presParOf" srcId="{8BBF2603-2556-4254-90DE-B4B32F5BCA70}" destId="{1E7A0F39-4CEC-423F-AAE5-7CCB07B155D2}" srcOrd="3" destOrd="0" presId="urn:microsoft.com/office/officeart/2005/8/layout/process1"/>
    <dgm:cxn modelId="{CBF5A8E2-CE6E-49E8-8914-79D7BE74B89E}" type="presParOf" srcId="{1E7A0F39-4CEC-423F-AAE5-7CCB07B155D2}" destId="{2A135A12-FC11-4DC6-B066-75DF6BADFDF1}" srcOrd="0" destOrd="0" presId="urn:microsoft.com/office/officeart/2005/8/layout/process1"/>
    <dgm:cxn modelId="{BB5CB0C7-A5D7-4B5E-B769-199CAD6C1824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54D07955-A692-4989-B4DD-08B419B4ABDF}" type="presOf" srcId="{B55211C9-0444-468D-A2C4-0A795BCB0F31}" destId="{A26E3C74-AD1E-4371-9218-4519C4ECEDD5}" srcOrd="1" destOrd="0" presId="urn:microsoft.com/office/officeart/2005/8/layout/process1"/>
    <dgm:cxn modelId="{14C0998C-507A-41EA-9259-8B350BCE03EF}" type="presOf" srcId="{961B0A02-7DEB-4A12-8557-98FBCC0B4914}" destId="{2A135A12-FC11-4DC6-B066-75DF6BADFDF1}" srcOrd="1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52385941-215F-43E8-BA9D-EF073F49BD16}" type="presOf" srcId="{1645E628-CA89-4C59-A05A-FEB0176BE83D}" destId="{AC9EA7BB-71D1-478C-82D9-AB8C3FC4AE5B}" srcOrd="0" destOrd="0" presId="urn:microsoft.com/office/officeart/2005/8/layout/process1"/>
    <dgm:cxn modelId="{84B451FF-90D0-4728-8CA7-C8BB5AB20F43}" type="presOf" srcId="{B14CD56D-AC49-4631-8612-4626ECF8797C}" destId="{4F56D411-5977-484B-ADD0-7CE6BE7255E1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77FA176F-6502-4417-9E1C-CD246410123C}" type="presOf" srcId="{961B0A02-7DEB-4A12-8557-98FBCC0B4914}" destId="{1E7A0F39-4CEC-423F-AAE5-7CCB07B155D2}" srcOrd="0" destOrd="0" presId="urn:microsoft.com/office/officeart/2005/8/layout/process1"/>
    <dgm:cxn modelId="{B21AA04E-CBBA-4D88-AD76-A6C4EC160A84}" type="presOf" srcId="{744BDD35-2C70-4B64-9006-D098231135B6}" destId="{8BBF2603-2556-4254-90DE-B4B32F5BCA70}" srcOrd="0" destOrd="0" presId="urn:microsoft.com/office/officeart/2005/8/layout/process1"/>
    <dgm:cxn modelId="{F48BD401-B979-4E98-96DB-8E9B16A0BF50}" type="presOf" srcId="{D37CEAE2-B4C2-462B-9CAA-BBD7D4C6AA42}" destId="{C99B842B-6B9B-467E-932F-62AAA685674D}" srcOrd="0" destOrd="0" presId="urn:microsoft.com/office/officeart/2005/8/layout/process1"/>
    <dgm:cxn modelId="{877DE37E-995E-48D4-8409-E1E4811F861B}" type="presOf" srcId="{B55211C9-0444-468D-A2C4-0A795BCB0F31}" destId="{4DC08F88-D74F-4FBD-A7F4-DF4D9217E988}" srcOrd="0" destOrd="0" presId="urn:microsoft.com/office/officeart/2005/8/layout/process1"/>
    <dgm:cxn modelId="{D7FDE174-9755-4C9D-B000-929927A8F741}" type="presParOf" srcId="{8BBF2603-2556-4254-90DE-B4B32F5BCA70}" destId="{AC9EA7BB-71D1-478C-82D9-AB8C3FC4AE5B}" srcOrd="0" destOrd="0" presId="urn:microsoft.com/office/officeart/2005/8/layout/process1"/>
    <dgm:cxn modelId="{58FAAAA1-3EF8-4730-8429-BE8E6B097E45}" type="presParOf" srcId="{8BBF2603-2556-4254-90DE-B4B32F5BCA70}" destId="{4DC08F88-D74F-4FBD-A7F4-DF4D9217E988}" srcOrd="1" destOrd="0" presId="urn:microsoft.com/office/officeart/2005/8/layout/process1"/>
    <dgm:cxn modelId="{9375BD99-88D9-442D-BD03-E9127FB5CEF3}" type="presParOf" srcId="{4DC08F88-D74F-4FBD-A7F4-DF4D9217E988}" destId="{A26E3C74-AD1E-4371-9218-4519C4ECEDD5}" srcOrd="0" destOrd="0" presId="urn:microsoft.com/office/officeart/2005/8/layout/process1"/>
    <dgm:cxn modelId="{4BE7E69C-3A0A-4EDD-A28A-D412AC008FF6}" type="presParOf" srcId="{8BBF2603-2556-4254-90DE-B4B32F5BCA70}" destId="{C99B842B-6B9B-467E-932F-62AAA685674D}" srcOrd="2" destOrd="0" presId="urn:microsoft.com/office/officeart/2005/8/layout/process1"/>
    <dgm:cxn modelId="{AB26983A-5229-45ED-8A9D-3EE1DA3889D3}" type="presParOf" srcId="{8BBF2603-2556-4254-90DE-B4B32F5BCA70}" destId="{1E7A0F39-4CEC-423F-AAE5-7CCB07B155D2}" srcOrd="3" destOrd="0" presId="urn:microsoft.com/office/officeart/2005/8/layout/process1"/>
    <dgm:cxn modelId="{D04CCF1C-AD89-466A-8D37-A699A969AEC7}" type="presParOf" srcId="{1E7A0F39-4CEC-423F-AAE5-7CCB07B155D2}" destId="{2A135A12-FC11-4DC6-B066-75DF6BADFDF1}" srcOrd="0" destOrd="0" presId="urn:microsoft.com/office/officeart/2005/8/layout/process1"/>
    <dgm:cxn modelId="{C4C6B561-194C-45E0-9B10-E95CB6470CC2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3F35-64CB-4C15-A025-545476BAE4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303E6C-2DAA-475E-8463-4BF09A48F386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2"/>
              </a:solidFill>
            </a:rPr>
            <a:t>Na análise  de resultados do </a:t>
          </a:r>
          <a:r>
            <a:rPr lang="pt-BR" dirty="0" err="1" smtClean="0">
              <a:solidFill>
                <a:schemeClr val="tx2"/>
              </a:solidFill>
            </a:rPr>
            <a:t>SisPAE</a:t>
          </a:r>
          <a:r>
            <a:rPr lang="pt-BR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dirty="0">
            <a:solidFill>
              <a:schemeClr val="tx2"/>
            </a:solidFill>
          </a:endParaRPr>
        </a:p>
      </dgm:t>
    </dgm:pt>
    <dgm:pt modelId="{A3D68497-A588-474B-A531-188AA3240B68}" type="parTrans" cxnId="{F2538D19-5A77-4D7C-A4CF-4AB37D053BB1}">
      <dgm:prSet/>
      <dgm:spPr/>
      <dgm:t>
        <a:bodyPr/>
        <a:lstStyle/>
        <a:p>
          <a:endParaRPr lang="pt-BR"/>
        </a:p>
      </dgm:t>
    </dgm:pt>
    <dgm:pt modelId="{B20477F4-84B1-4050-9AD4-8332B6278862}" type="sibTrans" cxnId="{F2538D19-5A77-4D7C-A4CF-4AB37D053BB1}">
      <dgm:prSet/>
      <dgm:spPr/>
      <dgm:t>
        <a:bodyPr/>
        <a:lstStyle/>
        <a:p>
          <a:endParaRPr lang="pt-BR"/>
        </a:p>
      </dgm:t>
    </dgm:pt>
    <dgm:pt modelId="{FDCAD11F-BDB1-4CBA-B17E-3CFB1A7DBB4C}" type="pres">
      <dgm:prSet presAssocID="{DBE73F35-64CB-4C15-A025-545476BAE438}" presName="compositeShape" presStyleCnt="0">
        <dgm:presLayoutVars>
          <dgm:dir/>
          <dgm:resizeHandles/>
        </dgm:presLayoutVars>
      </dgm:prSet>
      <dgm:spPr/>
    </dgm:pt>
    <dgm:pt modelId="{B64C3F64-6B8B-4BD1-9DFA-90AF7503C04C}" type="pres">
      <dgm:prSet presAssocID="{DBE73F35-64CB-4C15-A025-545476BAE438}" presName="pyramid" presStyleLbl="node1" presStyleIdx="0" presStyleCnt="1"/>
      <dgm:spPr/>
    </dgm:pt>
    <dgm:pt modelId="{83162C17-B334-4125-92FA-66A0F9A75CC2}" type="pres">
      <dgm:prSet presAssocID="{DBE73F35-64CB-4C15-A025-545476BAE438}" presName="theList" presStyleCnt="0"/>
      <dgm:spPr/>
    </dgm:pt>
    <dgm:pt modelId="{990F114D-7FA5-4CAA-830A-2C803E0006F5}" type="pres">
      <dgm:prSet presAssocID="{29303E6C-2DAA-475E-8463-4BF09A48F386}" presName="aNode" presStyleLbl="fgAcc1" presStyleIdx="0" presStyleCnt="1" custLinFactNeighborY="7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E16A6-4E03-4073-847B-B092BA557030}" type="pres">
      <dgm:prSet presAssocID="{29303E6C-2DAA-475E-8463-4BF09A48F386}" presName="aSpace" presStyleCnt="0"/>
      <dgm:spPr/>
    </dgm:pt>
  </dgm:ptLst>
  <dgm:cxnLst>
    <dgm:cxn modelId="{F2538D19-5A77-4D7C-A4CF-4AB37D053BB1}" srcId="{DBE73F35-64CB-4C15-A025-545476BAE438}" destId="{29303E6C-2DAA-475E-8463-4BF09A48F386}" srcOrd="0" destOrd="0" parTransId="{A3D68497-A588-474B-A531-188AA3240B68}" sibTransId="{B20477F4-84B1-4050-9AD4-8332B6278862}"/>
    <dgm:cxn modelId="{451BCF43-97D3-4AFC-A030-F2C9B41DD34E}" type="presOf" srcId="{29303E6C-2DAA-475E-8463-4BF09A48F386}" destId="{990F114D-7FA5-4CAA-830A-2C803E0006F5}" srcOrd="0" destOrd="0" presId="urn:microsoft.com/office/officeart/2005/8/layout/pyramid2"/>
    <dgm:cxn modelId="{AE0DE8DD-C2CA-46AB-8430-842A71B32A86}" type="presOf" srcId="{DBE73F35-64CB-4C15-A025-545476BAE438}" destId="{FDCAD11F-BDB1-4CBA-B17E-3CFB1A7DBB4C}" srcOrd="0" destOrd="0" presId="urn:microsoft.com/office/officeart/2005/8/layout/pyramid2"/>
    <dgm:cxn modelId="{F74C8193-95E7-4FB7-B9C5-2084447F530E}" type="presParOf" srcId="{FDCAD11F-BDB1-4CBA-B17E-3CFB1A7DBB4C}" destId="{B64C3F64-6B8B-4BD1-9DFA-90AF7503C04C}" srcOrd="0" destOrd="0" presId="urn:microsoft.com/office/officeart/2005/8/layout/pyramid2"/>
    <dgm:cxn modelId="{FC41EFB0-15EE-4C9A-959E-6FD8FE0799DF}" type="presParOf" srcId="{FDCAD11F-BDB1-4CBA-B17E-3CFB1A7DBB4C}" destId="{83162C17-B334-4125-92FA-66A0F9A75CC2}" srcOrd="1" destOrd="0" presId="urn:microsoft.com/office/officeart/2005/8/layout/pyramid2"/>
    <dgm:cxn modelId="{054172AB-80EF-4DDD-AE3C-66B2D0C231AB}" type="presParOf" srcId="{83162C17-B334-4125-92FA-66A0F9A75CC2}" destId="{990F114D-7FA5-4CAA-830A-2C803E0006F5}" srcOrd="0" destOrd="0" presId="urn:microsoft.com/office/officeart/2005/8/layout/pyramid2"/>
    <dgm:cxn modelId="{68975F2A-86B3-4CC2-998B-1A8EF7C418B5}" type="presParOf" srcId="{83162C17-B334-4125-92FA-66A0F9A75CC2}" destId="{40CE16A6-4E03-4073-847B-B092BA55703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A666C-C8CB-4357-BE18-FD6CA2ECE6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FD0D66-D127-4C14-8D03-DD595DBECF92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dirty="0">
            <a:solidFill>
              <a:schemeClr val="bg1"/>
            </a:solidFill>
          </a:endParaRPr>
        </a:p>
      </dgm:t>
    </dgm:pt>
    <dgm:pt modelId="{C8838DCD-6081-460A-B989-41499EB3D7D1}" type="parTrans" cxnId="{992CB937-BE2D-46F2-A1C8-2CEB78304003}">
      <dgm:prSet/>
      <dgm:spPr/>
      <dgm:t>
        <a:bodyPr/>
        <a:lstStyle/>
        <a:p>
          <a:endParaRPr lang="pt-BR"/>
        </a:p>
      </dgm:t>
    </dgm:pt>
    <dgm:pt modelId="{22409CA6-B4F9-4A72-A0CD-4077E80A7DF6}" type="sibTrans" cxnId="{992CB937-BE2D-46F2-A1C8-2CEB78304003}">
      <dgm:prSet/>
      <dgm:spPr/>
      <dgm:t>
        <a:bodyPr/>
        <a:lstStyle/>
        <a:p>
          <a:endParaRPr lang="pt-BR"/>
        </a:p>
      </dgm:t>
    </dgm:pt>
    <dgm:pt modelId="{12B76E1D-224C-4761-BC90-D5EE28CEE383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dirty="0"/>
        </a:p>
      </dgm:t>
    </dgm:pt>
    <dgm:pt modelId="{D7083310-7F81-4BB8-98C3-72431539008B}" type="parTrans" cxnId="{ECD52886-0872-42D4-8CAD-66BBE62BEB5C}">
      <dgm:prSet/>
      <dgm:spPr/>
      <dgm:t>
        <a:bodyPr/>
        <a:lstStyle/>
        <a:p>
          <a:endParaRPr lang="pt-BR"/>
        </a:p>
      </dgm:t>
    </dgm:pt>
    <dgm:pt modelId="{8DE14158-C7FA-4A1F-9B46-C82A9A22392B}" type="sibTrans" cxnId="{ECD52886-0872-42D4-8CAD-66BBE62BEB5C}">
      <dgm:prSet/>
      <dgm:spPr/>
      <dgm:t>
        <a:bodyPr/>
        <a:lstStyle/>
        <a:p>
          <a:endParaRPr lang="pt-BR"/>
        </a:p>
      </dgm:t>
    </dgm:pt>
    <dgm:pt modelId="{7E788B79-E507-4540-8CE6-4D2461CBCF20}">
      <dgm:prSet phldrT="[Texto]"/>
      <dgm:spPr/>
      <dgm:t>
        <a:bodyPr/>
        <a:lstStyle/>
        <a:p>
          <a:r>
            <a:rPr lang="pt-BR" dirty="0" smtClean="0"/>
            <a:t>3ª série EM</a:t>
          </a:r>
          <a:endParaRPr lang="pt-BR" dirty="0"/>
        </a:p>
      </dgm:t>
    </dgm:pt>
    <dgm:pt modelId="{7D533074-FD6B-4AC9-8F43-EB1040049532}" type="parTrans" cxnId="{CAC20E5B-52B2-44C5-BC06-9F288B108D32}">
      <dgm:prSet/>
      <dgm:spPr/>
      <dgm:t>
        <a:bodyPr/>
        <a:lstStyle/>
        <a:p>
          <a:endParaRPr lang="pt-BR"/>
        </a:p>
      </dgm:t>
    </dgm:pt>
    <dgm:pt modelId="{230C9D67-4FE6-4CDA-B576-7034385F1779}" type="sibTrans" cxnId="{CAC20E5B-52B2-44C5-BC06-9F288B108D32}">
      <dgm:prSet/>
      <dgm:spPr/>
      <dgm:t>
        <a:bodyPr/>
        <a:lstStyle/>
        <a:p>
          <a:endParaRPr lang="pt-BR"/>
        </a:p>
      </dgm:t>
    </dgm:pt>
    <dgm:pt modelId="{926D0C94-9DDD-4191-A7D0-34973D297556}">
      <dgm:prSet phldrT="[Texto]"/>
      <dgm:spPr/>
      <dgm:t>
        <a:bodyPr/>
        <a:lstStyle/>
        <a:p>
          <a:r>
            <a:rPr kumimoji="0" lang="pt-BR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dirty="0"/>
        </a:p>
      </dgm:t>
    </dgm:pt>
    <dgm:pt modelId="{A757B308-7384-4BEA-85FF-9962E1E48712}" type="parTrans" cxnId="{E92CCC4C-D92E-4F38-8577-4E4AAF14009E}">
      <dgm:prSet/>
      <dgm:spPr/>
      <dgm:t>
        <a:bodyPr/>
        <a:lstStyle/>
        <a:p>
          <a:endParaRPr lang="pt-BR"/>
        </a:p>
      </dgm:t>
    </dgm:pt>
    <dgm:pt modelId="{43ED78B5-7EEE-497E-8CA4-428134A54249}" type="sibTrans" cxnId="{E92CCC4C-D92E-4F38-8577-4E4AAF14009E}">
      <dgm:prSet/>
      <dgm:spPr/>
      <dgm:t>
        <a:bodyPr/>
        <a:lstStyle/>
        <a:p>
          <a:endParaRPr lang="pt-BR"/>
        </a:p>
      </dgm:t>
    </dgm:pt>
    <dgm:pt modelId="{6513BB26-5602-45FD-96D2-751BE6975960}">
      <dgm:prSet/>
      <dgm:spPr/>
      <dgm:t>
        <a:bodyPr/>
        <a:lstStyle/>
        <a:p>
          <a:r>
            <a:rPr lang="pt-BR" dirty="0" smtClean="0"/>
            <a:t>9º ano EF</a:t>
          </a:r>
          <a:endParaRPr lang="pt-BR" dirty="0"/>
        </a:p>
      </dgm:t>
    </dgm:pt>
    <dgm:pt modelId="{0D67D07B-D249-4358-A063-B7E377F7A054}" type="parTrans" cxnId="{AC1E732E-0808-4D96-AC14-1C635E7240AB}">
      <dgm:prSet/>
      <dgm:spPr/>
      <dgm:t>
        <a:bodyPr/>
        <a:lstStyle/>
        <a:p>
          <a:endParaRPr lang="pt-BR"/>
        </a:p>
      </dgm:t>
    </dgm:pt>
    <dgm:pt modelId="{77EE6204-888B-458A-A30D-3ABB9F40C939}" type="sibTrans" cxnId="{AC1E732E-0808-4D96-AC14-1C635E7240AB}">
      <dgm:prSet/>
      <dgm:spPr/>
      <dgm:t>
        <a:bodyPr/>
        <a:lstStyle/>
        <a:p>
          <a:endParaRPr lang="pt-BR"/>
        </a:p>
      </dgm:t>
    </dgm:pt>
    <dgm:pt modelId="{79CC6BA2-F788-48F5-86FF-8A0AE40E06DF}">
      <dgm:prSet/>
      <dgm:spPr/>
      <dgm:t>
        <a:bodyPr/>
        <a:lstStyle/>
        <a:p>
          <a:pPr rtl="0"/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dirty="0"/>
        </a:p>
      </dgm:t>
    </dgm:pt>
    <dgm:pt modelId="{2FEAA3FA-7031-45AC-99C3-BB398255C243}" type="parTrans" cxnId="{6AF66F31-A474-493D-BCFF-5DF339968EE8}">
      <dgm:prSet/>
      <dgm:spPr/>
      <dgm:t>
        <a:bodyPr/>
        <a:lstStyle/>
        <a:p>
          <a:endParaRPr lang="pt-BR"/>
        </a:p>
      </dgm:t>
    </dgm:pt>
    <dgm:pt modelId="{7787DEF9-5CF7-4287-84BB-D422A2BC37F7}" type="sibTrans" cxnId="{6AF66F31-A474-493D-BCFF-5DF339968EE8}">
      <dgm:prSet/>
      <dgm:spPr/>
      <dgm:t>
        <a:bodyPr/>
        <a:lstStyle/>
        <a:p>
          <a:endParaRPr lang="pt-BR"/>
        </a:p>
      </dgm:t>
    </dgm:pt>
    <dgm:pt modelId="{E49E2187-983D-45E2-8CF7-77D644B862E8}" type="pres">
      <dgm:prSet presAssocID="{8BCA666C-C8CB-4357-BE18-FD6CA2ECE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0E357-2566-4E1B-ADDF-E9F7045B3D69}" type="pres">
      <dgm:prSet presAssocID="{CBFD0D66-D127-4C14-8D03-DD595DBECF92}" presName="composite" presStyleCnt="0"/>
      <dgm:spPr/>
    </dgm:pt>
    <dgm:pt modelId="{03D0E3D0-9B3B-45A0-AB9E-DBA27C9892D0}" type="pres">
      <dgm:prSet presAssocID="{CBFD0D66-D127-4C14-8D03-DD595DBEC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70263-9F4F-4B98-BB63-46EA25C1E860}" type="pres">
      <dgm:prSet presAssocID="{CBFD0D66-D127-4C14-8D03-DD595DBEC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CB5ED-1919-4413-9EEA-AD50F8B3DE6C}" type="pres">
      <dgm:prSet presAssocID="{22409CA6-B4F9-4A72-A0CD-4077E80A7DF6}" presName="sp" presStyleCnt="0"/>
      <dgm:spPr/>
    </dgm:pt>
    <dgm:pt modelId="{5A040E1B-6E1D-4823-B80D-5E778739A9A0}" type="pres">
      <dgm:prSet presAssocID="{6513BB26-5602-45FD-96D2-751BE6975960}" presName="composite" presStyleCnt="0"/>
      <dgm:spPr/>
    </dgm:pt>
    <dgm:pt modelId="{A406E8C9-AA78-4B3E-BB3A-F29A3D3CFFA9}" type="pres">
      <dgm:prSet presAssocID="{6513BB26-5602-45FD-96D2-751BE697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D0A98-0B6D-4A14-BDD6-7F1B4E7ABB9A}" type="pres">
      <dgm:prSet presAssocID="{6513BB26-5602-45FD-96D2-751BE697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4C768-5046-485D-9617-80D0089B3362}" type="pres">
      <dgm:prSet presAssocID="{77EE6204-888B-458A-A30D-3ABB9F40C939}" presName="sp" presStyleCnt="0"/>
      <dgm:spPr/>
    </dgm:pt>
    <dgm:pt modelId="{FAB6B5BD-8A9B-4048-8138-237D8CEA93D0}" type="pres">
      <dgm:prSet presAssocID="{7E788B79-E507-4540-8CE6-4D2461CBCF20}" presName="composite" presStyleCnt="0"/>
      <dgm:spPr/>
    </dgm:pt>
    <dgm:pt modelId="{9BDAC56D-99C6-4748-8077-3F9B587C72C4}" type="pres">
      <dgm:prSet presAssocID="{7E788B79-E507-4540-8CE6-4D2461CBCF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0C416-C194-4DE8-B08A-25464A56AF89}" type="pres">
      <dgm:prSet presAssocID="{7E788B79-E507-4540-8CE6-4D2461CBCF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2CCC4C-D92E-4F38-8577-4E4AAF14009E}" srcId="{7E788B79-E507-4540-8CE6-4D2461CBCF20}" destId="{926D0C94-9DDD-4191-A7D0-34973D297556}" srcOrd="0" destOrd="0" parTransId="{A757B308-7384-4BEA-85FF-9962E1E48712}" sibTransId="{43ED78B5-7EEE-497E-8CA4-428134A54249}"/>
    <dgm:cxn modelId="{ECD52886-0872-42D4-8CAD-66BBE62BEB5C}" srcId="{CBFD0D66-D127-4C14-8D03-DD595DBECF92}" destId="{12B76E1D-224C-4761-BC90-D5EE28CEE383}" srcOrd="0" destOrd="0" parTransId="{D7083310-7F81-4BB8-98C3-72431539008B}" sibTransId="{8DE14158-C7FA-4A1F-9B46-C82A9A22392B}"/>
    <dgm:cxn modelId="{F97BB49E-05E2-49FA-8B2D-90C849184178}" type="presOf" srcId="{6513BB26-5602-45FD-96D2-751BE6975960}" destId="{A406E8C9-AA78-4B3E-BB3A-F29A3D3CFFA9}" srcOrd="0" destOrd="0" presId="urn:microsoft.com/office/officeart/2005/8/layout/chevron2"/>
    <dgm:cxn modelId="{E2387BEF-EF4F-48B7-840B-9E8963E45718}" type="presOf" srcId="{12B76E1D-224C-4761-BC90-D5EE28CEE383}" destId="{5B670263-9F4F-4B98-BB63-46EA25C1E860}" srcOrd="0" destOrd="0" presId="urn:microsoft.com/office/officeart/2005/8/layout/chevron2"/>
    <dgm:cxn modelId="{837A3704-8597-4D45-B348-61C0C9D38509}" type="presOf" srcId="{7E788B79-E507-4540-8CE6-4D2461CBCF20}" destId="{9BDAC56D-99C6-4748-8077-3F9B587C72C4}" srcOrd="0" destOrd="0" presId="urn:microsoft.com/office/officeart/2005/8/layout/chevron2"/>
    <dgm:cxn modelId="{CEB8BF64-651E-4617-B3E8-05C58350A59D}" type="presOf" srcId="{CBFD0D66-D127-4C14-8D03-DD595DBECF92}" destId="{03D0E3D0-9B3B-45A0-AB9E-DBA27C9892D0}" srcOrd="0" destOrd="0" presId="urn:microsoft.com/office/officeart/2005/8/layout/chevron2"/>
    <dgm:cxn modelId="{AC1E732E-0808-4D96-AC14-1C635E7240AB}" srcId="{8BCA666C-C8CB-4357-BE18-FD6CA2ECE6A9}" destId="{6513BB26-5602-45FD-96D2-751BE6975960}" srcOrd="1" destOrd="0" parTransId="{0D67D07B-D249-4358-A063-B7E377F7A054}" sibTransId="{77EE6204-888B-458A-A30D-3ABB9F40C939}"/>
    <dgm:cxn modelId="{E0130646-A1AF-48AF-A2BC-0BC5D7712569}" type="presOf" srcId="{8BCA666C-C8CB-4357-BE18-FD6CA2ECE6A9}" destId="{E49E2187-983D-45E2-8CF7-77D644B862E8}" srcOrd="0" destOrd="0" presId="urn:microsoft.com/office/officeart/2005/8/layout/chevron2"/>
    <dgm:cxn modelId="{CAC20E5B-52B2-44C5-BC06-9F288B108D32}" srcId="{8BCA666C-C8CB-4357-BE18-FD6CA2ECE6A9}" destId="{7E788B79-E507-4540-8CE6-4D2461CBCF20}" srcOrd="2" destOrd="0" parTransId="{7D533074-FD6B-4AC9-8F43-EB1040049532}" sibTransId="{230C9D67-4FE6-4CDA-B576-7034385F1779}"/>
    <dgm:cxn modelId="{992CB937-BE2D-46F2-A1C8-2CEB78304003}" srcId="{8BCA666C-C8CB-4357-BE18-FD6CA2ECE6A9}" destId="{CBFD0D66-D127-4C14-8D03-DD595DBECF92}" srcOrd="0" destOrd="0" parTransId="{C8838DCD-6081-460A-B989-41499EB3D7D1}" sibTransId="{22409CA6-B4F9-4A72-A0CD-4077E80A7DF6}"/>
    <dgm:cxn modelId="{6AF66F31-A474-493D-BCFF-5DF339968EE8}" srcId="{6513BB26-5602-45FD-96D2-751BE6975960}" destId="{79CC6BA2-F788-48F5-86FF-8A0AE40E06DF}" srcOrd="0" destOrd="0" parTransId="{2FEAA3FA-7031-45AC-99C3-BB398255C243}" sibTransId="{7787DEF9-5CF7-4287-84BB-D422A2BC37F7}"/>
    <dgm:cxn modelId="{91DFBA2E-F162-4F0A-8B80-AF4FE43322F3}" type="presOf" srcId="{926D0C94-9DDD-4191-A7D0-34973D297556}" destId="{C9B0C416-C194-4DE8-B08A-25464A56AF89}" srcOrd="0" destOrd="0" presId="urn:microsoft.com/office/officeart/2005/8/layout/chevron2"/>
    <dgm:cxn modelId="{410282FC-D173-4DBC-84FF-E3337DB54BC6}" type="presOf" srcId="{79CC6BA2-F788-48F5-86FF-8A0AE40E06DF}" destId="{CA8D0A98-0B6D-4A14-BDD6-7F1B4E7ABB9A}" srcOrd="0" destOrd="0" presId="urn:microsoft.com/office/officeart/2005/8/layout/chevron2"/>
    <dgm:cxn modelId="{969DC534-579E-45B9-8100-90327CAE562B}" type="presParOf" srcId="{E49E2187-983D-45E2-8CF7-77D644B862E8}" destId="{E3B0E357-2566-4E1B-ADDF-E9F7045B3D69}" srcOrd="0" destOrd="0" presId="urn:microsoft.com/office/officeart/2005/8/layout/chevron2"/>
    <dgm:cxn modelId="{BFFCDCF6-D5D8-476B-962B-0313E4974E95}" type="presParOf" srcId="{E3B0E357-2566-4E1B-ADDF-E9F7045B3D69}" destId="{03D0E3D0-9B3B-45A0-AB9E-DBA27C9892D0}" srcOrd="0" destOrd="0" presId="urn:microsoft.com/office/officeart/2005/8/layout/chevron2"/>
    <dgm:cxn modelId="{3EDE4E88-CCE0-4BE0-A814-F84CC12F55DB}" type="presParOf" srcId="{E3B0E357-2566-4E1B-ADDF-E9F7045B3D69}" destId="{5B670263-9F4F-4B98-BB63-46EA25C1E860}" srcOrd="1" destOrd="0" presId="urn:microsoft.com/office/officeart/2005/8/layout/chevron2"/>
    <dgm:cxn modelId="{D227F76A-5A90-4B49-8713-FE884CD9E5FB}" type="presParOf" srcId="{E49E2187-983D-45E2-8CF7-77D644B862E8}" destId="{D88CB5ED-1919-4413-9EEA-AD50F8B3DE6C}" srcOrd="1" destOrd="0" presId="urn:microsoft.com/office/officeart/2005/8/layout/chevron2"/>
    <dgm:cxn modelId="{38885B24-8DD5-41C9-9C6A-621440C426E9}" type="presParOf" srcId="{E49E2187-983D-45E2-8CF7-77D644B862E8}" destId="{5A040E1B-6E1D-4823-B80D-5E778739A9A0}" srcOrd="2" destOrd="0" presId="urn:microsoft.com/office/officeart/2005/8/layout/chevron2"/>
    <dgm:cxn modelId="{11222ABB-1D9C-4291-A1D5-CD0A41990EBD}" type="presParOf" srcId="{5A040E1B-6E1D-4823-B80D-5E778739A9A0}" destId="{A406E8C9-AA78-4B3E-BB3A-F29A3D3CFFA9}" srcOrd="0" destOrd="0" presId="urn:microsoft.com/office/officeart/2005/8/layout/chevron2"/>
    <dgm:cxn modelId="{AAD6B7A0-DABC-4D9B-AD29-FF9EAB9DD439}" type="presParOf" srcId="{5A040E1B-6E1D-4823-B80D-5E778739A9A0}" destId="{CA8D0A98-0B6D-4A14-BDD6-7F1B4E7ABB9A}" srcOrd="1" destOrd="0" presId="urn:microsoft.com/office/officeart/2005/8/layout/chevron2"/>
    <dgm:cxn modelId="{12D98E70-9E7C-4625-97FE-1420917FA77D}" type="presParOf" srcId="{E49E2187-983D-45E2-8CF7-77D644B862E8}" destId="{3F04C768-5046-485D-9617-80D0089B3362}" srcOrd="3" destOrd="0" presId="urn:microsoft.com/office/officeart/2005/8/layout/chevron2"/>
    <dgm:cxn modelId="{44557151-D132-47AE-9A85-4D48AD855863}" type="presParOf" srcId="{E49E2187-983D-45E2-8CF7-77D644B862E8}" destId="{FAB6B5BD-8A9B-4048-8138-237D8CEA93D0}" srcOrd="4" destOrd="0" presId="urn:microsoft.com/office/officeart/2005/8/layout/chevron2"/>
    <dgm:cxn modelId="{9CA9A89B-A075-4163-85CF-D89C235D3129}" type="presParOf" srcId="{FAB6B5BD-8A9B-4048-8138-237D8CEA93D0}" destId="{9BDAC56D-99C6-4748-8077-3F9B587C72C4}" srcOrd="0" destOrd="0" presId="urn:microsoft.com/office/officeart/2005/8/layout/chevron2"/>
    <dgm:cxn modelId="{9062D9DA-E059-4FC3-83D8-5A1D1820F813}" type="presParOf" srcId="{FAB6B5BD-8A9B-4048-8138-237D8CEA93D0}" destId="{C9B0C416-C194-4DE8-B08A-25464A56AF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DB73-5038-4EBE-ABBB-145DA2D4AB79}">
      <dsp:nvSpPr>
        <dsp:cNvPr id="0" name=""/>
        <dsp:cNvSpPr/>
      </dsp:nvSpPr>
      <dsp:spPr>
        <a:xfrm>
          <a:off x="0" y="467105"/>
          <a:ext cx="3492000" cy="449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8" tIns="645668" rIns="27101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Envolve alunos, professores e gestores.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sz="3100" kern="1200" dirty="0" smtClean="0"/>
            <a:t>.</a:t>
          </a:r>
          <a:endParaRPr lang="pt-BR" sz="3100" kern="1200" dirty="0"/>
        </a:p>
      </dsp:txBody>
      <dsp:txXfrm>
        <a:off x="0" y="467105"/>
        <a:ext cx="3492000" cy="4491900"/>
      </dsp:txXfrm>
    </dsp:sp>
    <dsp:sp modelId="{F2441C05-2713-401C-A502-BB956931EE04}">
      <dsp:nvSpPr>
        <dsp:cNvPr id="0" name=""/>
        <dsp:cNvSpPr/>
      </dsp:nvSpPr>
      <dsp:spPr>
        <a:xfrm>
          <a:off x="174600" y="9545"/>
          <a:ext cx="24444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93" tIns="0" rIns="9239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O </a:t>
          </a:r>
          <a:r>
            <a:rPr lang="pt-BR" sz="3100" b="1" kern="1200" dirty="0" err="1" smtClean="0"/>
            <a:t>SisPAE</a:t>
          </a:r>
          <a:r>
            <a:rPr lang="pt-BR" sz="3100" b="1" kern="1200" dirty="0" smtClean="0"/>
            <a:t>:</a:t>
          </a:r>
        </a:p>
      </dsp:txBody>
      <dsp:txXfrm>
        <a:off x="219272" y="54217"/>
        <a:ext cx="23550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5885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800" y="73772"/>
        <a:ext cx="1697373" cy="993691"/>
      </dsp:txXfrm>
    </dsp:sp>
    <dsp:sp modelId="{4DC08F88-D74F-4FBD-A7F4-DF4D9217E988}">
      <dsp:nvSpPr>
        <dsp:cNvPr id="0" name=""/>
        <dsp:cNvSpPr/>
      </dsp:nvSpPr>
      <dsp:spPr>
        <a:xfrm>
          <a:off x="1941009" y="352476"/>
          <a:ext cx="372951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41009" y="439732"/>
        <a:ext cx="261066" cy="261770"/>
      </dsp:txXfrm>
    </dsp:sp>
    <dsp:sp modelId="{C99B842B-6B9B-467E-932F-62AAA685674D}">
      <dsp:nvSpPr>
        <dsp:cNvPr id="0" name=""/>
        <dsp:cNvSpPr/>
      </dsp:nvSpPr>
      <dsp:spPr>
        <a:xfrm>
          <a:off x="246877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685" y="73772"/>
        <a:ext cx="1697373" cy="993691"/>
      </dsp:txXfrm>
    </dsp:sp>
    <dsp:sp modelId="{1E7A0F39-4CEC-423F-AAE5-7CCB07B155D2}">
      <dsp:nvSpPr>
        <dsp:cNvPr id="0" name=""/>
        <dsp:cNvSpPr/>
      </dsp:nvSpPr>
      <dsp:spPr>
        <a:xfrm>
          <a:off x="4405365" y="352476"/>
          <a:ext cx="376070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405365" y="439732"/>
        <a:ext cx="263249" cy="261770"/>
      </dsp:txXfrm>
    </dsp:sp>
    <dsp:sp modelId="{4F56D411-5977-484B-ADD0-7CE6BE7255E1}">
      <dsp:nvSpPr>
        <dsp:cNvPr id="0" name=""/>
        <dsp:cNvSpPr/>
      </dsp:nvSpPr>
      <dsp:spPr>
        <a:xfrm>
          <a:off x="493754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68455" y="73772"/>
        <a:ext cx="1697373" cy="993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08" y="0"/>
          <a:ext cx="1795828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098" y="21090"/>
        <a:ext cx="1753648" cy="677900"/>
      </dsp:txXfrm>
    </dsp:sp>
    <dsp:sp modelId="{4DC08F88-D74F-4FBD-A7F4-DF4D9217E988}">
      <dsp:nvSpPr>
        <dsp:cNvPr id="0" name=""/>
        <dsp:cNvSpPr/>
      </dsp:nvSpPr>
      <dsp:spPr>
        <a:xfrm>
          <a:off x="1981419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981419" y="226430"/>
        <a:ext cx="266501" cy="267219"/>
      </dsp:txXfrm>
    </dsp:sp>
    <dsp:sp modelId="{C99B842B-6B9B-467E-932F-62AAA685674D}">
      <dsp:nvSpPr>
        <dsp:cNvPr id="0" name=""/>
        <dsp:cNvSpPr/>
      </dsp:nvSpPr>
      <dsp:spPr>
        <a:xfrm>
          <a:off x="2520167" y="0"/>
          <a:ext cx="1795828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1257" y="21090"/>
        <a:ext cx="1753648" cy="677900"/>
      </dsp:txXfrm>
    </dsp:sp>
    <dsp:sp modelId="{1E7A0F39-4CEC-423F-AAE5-7CCB07B155D2}">
      <dsp:nvSpPr>
        <dsp:cNvPr id="0" name=""/>
        <dsp:cNvSpPr/>
      </dsp:nvSpPr>
      <dsp:spPr>
        <a:xfrm>
          <a:off x="4495578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495578" y="226430"/>
        <a:ext cx="266501" cy="267219"/>
      </dsp:txXfrm>
    </dsp:sp>
    <dsp:sp modelId="{4F56D411-5977-484B-ADD0-7CE6BE7255E1}">
      <dsp:nvSpPr>
        <dsp:cNvPr id="0" name=""/>
        <dsp:cNvSpPr/>
      </dsp:nvSpPr>
      <dsp:spPr>
        <a:xfrm>
          <a:off x="5034327" y="0"/>
          <a:ext cx="1795828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5417" y="21090"/>
        <a:ext cx="1753648" cy="6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3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sz="19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093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78244" y="137207"/>
          <a:ext cx="384156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978244" y="226340"/>
        <a:ext cx="268909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12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102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8275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982751" y="226340"/>
        <a:ext cx="266680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sz="13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3F64-6B8B-4BD1-9DFA-90AF7503C04C}">
      <dsp:nvSpPr>
        <dsp:cNvPr id="0" name=""/>
        <dsp:cNvSpPr/>
      </dsp:nvSpPr>
      <dsp:spPr>
        <a:xfrm>
          <a:off x="1096734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114D-7FA5-4CAA-830A-2C803E0006F5}">
      <dsp:nvSpPr>
        <dsp:cNvPr id="0" name=""/>
        <dsp:cNvSpPr/>
      </dsp:nvSpPr>
      <dsp:spPr>
        <a:xfrm>
          <a:off x="3806067" y="900195"/>
          <a:ext cx="3522133" cy="3852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2"/>
              </a:solidFill>
            </a:rPr>
            <a:t>Na análise  de resultados do </a:t>
          </a:r>
          <a:r>
            <a:rPr lang="pt-BR" sz="2900" kern="1200" dirty="0" err="1" smtClean="0">
              <a:solidFill>
                <a:schemeClr val="tx2"/>
              </a:solidFill>
            </a:rPr>
            <a:t>SisPAE</a:t>
          </a:r>
          <a:r>
            <a:rPr lang="pt-BR" sz="2900" kern="1200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sz="2900" kern="1200" dirty="0">
            <a:solidFill>
              <a:schemeClr val="tx2"/>
            </a:solidFill>
          </a:endParaRPr>
        </a:p>
      </dsp:txBody>
      <dsp:txXfrm>
        <a:off x="3978003" y="1072131"/>
        <a:ext cx="3178261" cy="3508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E3D0-9B3B-45A0-AB9E-DBA27C9892D0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627281"/>
        <a:ext cx="1252166" cy="536643"/>
      </dsp:txXfrm>
    </dsp:sp>
    <dsp:sp modelId="{5B670263-9F4F-4B98-BB63-46EA25C1E860}">
      <dsp:nvSpPr>
        <dsp:cNvPr id="0" name=""/>
        <dsp:cNvSpPr/>
      </dsp:nvSpPr>
      <dsp:spPr>
        <a:xfrm rot="5400000">
          <a:off x="4041164" y="-2787799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sz="2400" kern="1200" dirty="0"/>
        </a:p>
      </dsp:txBody>
      <dsp:txXfrm rot="-5400000">
        <a:off x="1252166" y="57959"/>
        <a:ext cx="6683961" cy="1049205"/>
      </dsp:txXfrm>
    </dsp:sp>
    <dsp:sp modelId="{A406E8C9-AA78-4B3E-BB3A-F29A3D3CFFA9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9º ano EF</a:t>
          </a:r>
          <a:endParaRPr lang="pt-BR" sz="2000" kern="1200" dirty="0"/>
        </a:p>
      </dsp:txBody>
      <dsp:txXfrm rot="-5400000">
        <a:off x="1" y="2223841"/>
        <a:ext cx="1252166" cy="536643"/>
      </dsp:txXfrm>
    </dsp:sp>
    <dsp:sp modelId="{CA8D0A98-0B6D-4A14-BDD6-7F1B4E7ABB9A}">
      <dsp:nvSpPr>
        <dsp:cNvPr id="0" name=""/>
        <dsp:cNvSpPr/>
      </dsp:nvSpPr>
      <dsp:spPr>
        <a:xfrm rot="5400000">
          <a:off x="4041164" y="-1191238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sz="2400" kern="1200" dirty="0"/>
        </a:p>
      </dsp:txBody>
      <dsp:txXfrm rot="-5400000">
        <a:off x="1252166" y="1654520"/>
        <a:ext cx="6683961" cy="1049205"/>
      </dsp:txXfrm>
    </dsp:sp>
    <dsp:sp modelId="{9BDAC56D-99C6-4748-8077-3F9B587C72C4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série EM</a:t>
          </a:r>
          <a:endParaRPr lang="pt-BR" sz="2000" kern="1200" dirty="0"/>
        </a:p>
      </dsp:txBody>
      <dsp:txXfrm rot="-5400000">
        <a:off x="1" y="3820402"/>
        <a:ext cx="1252166" cy="536643"/>
      </dsp:txXfrm>
    </dsp:sp>
    <dsp:sp modelId="{C9B0C416-C194-4DE8-B08A-25464A56AF89}">
      <dsp:nvSpPr>
        <dsp:cNvPr id="0" name=""/>
        <dsp:cNvSpPr/>
      </dsp:nvSpPr>
      <dsp:spPr>
        <a:xfrm rot="5400000">
          <a:off x="4041164" y="405322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sz="2400" kern="1200" dirty="0"/>
        </a:p>
      </dsp:txBody>
      <dsp:txXfrm rot="-5400000">
        <a:off x="1252166" y="3251080"/>
        <a:ext cx="6683961" cy="10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63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9C63-EDCA-461F-BBF8-E6B2A7CEC63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2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3.jpeg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9.xml"/><Relationship Id="rId11" Type="http://schemas.openxmlformats.org/officeDocument/2006/relationships/image" Target="../media/image1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3.jpeg"/><Relationship Id="rId4" Type="http://schemas.openxmlformats.org/officeDocument/2006/relationships/tags" Target="../tags/tag26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3.xml"/><Relationship Id="rId11" Type="http://schemas.openxmlformats.org/officeDocument/2006/relationships/image" Target="../media/image1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2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6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4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10.emf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5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12" Type="http://schemas.openxmlformats.org/officeDocument/2006/relationships/chart" Target="../charts/chart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chart" Target="../charts/char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12" Type="http://schemas.openxmlformats.org/officeDocument/2006/relationships/image" Target="../media/image29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1175" y="980728"/>
            <a:ext cx="8517288" cy="3312368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Divulgação </a:t>
            </a:r>
            <a:b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Metodológica e de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Castanhal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00" name="Picture 1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4" y="0"/>
            <a:ext cx="851728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Material impresso e distribuído 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4972"/>
              </p:ext>
            </p:extLst>
          </p:nvPr>
        </p:nvGraphicFramePr>
        <p:xfrm>
          <a:off x="323528" y="1700808"/>
          <a:ext cx="8568952" cy="342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Material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Quantidade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Manuais,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Cartas, Termos de Compromisso, Planilhas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114.669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Cartazes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13.185 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Questionários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914.514</a:t>
                      </a: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Cadernos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Prova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e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Folhas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de Resposta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1.182.307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811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Provas do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5157192"/>
            <a:ext cx="19872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0131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716256" y="3753296"/>
            <a:ext cx="2160000" cy="2340000"/>
            <a:chOff x="467544" y="1300397"/>
            <a:chExt cx="5044008" cy="61809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00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" y="1452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4" y="1605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1757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4" y="1909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544" y="2062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4" y="2214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44" y="2367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744" y="2519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44" y="2671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87624" y="1052736"/>
          <a:ext cx="72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8"/>
                <a:gridCol w="804252"/>
                <a:gridCol w="792088"/>
                <a:gridCol w="1546681"/>
                <a:gridCol w="16928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t-BR" sz="2000" dirty="0" smtClean="0"/>
                        <a:t>Anos/Séries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Total de Itens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Itens  por Caderno</a:t>
                      </a:r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de Cadernos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LP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MAT</a:t>
                      </a: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4º e 5º Ano EF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7ª e 8ª  Séries EF</a:t>
                      </a:r>
                    </a:p>
                    <a:p>
                      <a:r>
                        <a:rPr lang="pt-BR" sz="2000" dirty="0" smtClean="0"/>
                        <a:t> 1ª ,</a:t>
                      </a:r>
                      <a:r>
                        <a:rPr lang="pt-BR" sz="2000" baseline="0" dirty="0" smtClean="0"/>
                        <a:t> 2ª e 3ª Séries 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2267744" y="3753296"/>
            <a:ext cx="2160000" cy="2340000"/>
            <a:chOff x="2843808" y="1268758"/>
            <a:chExt cx="6496050" cy="75152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08" y="1421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08" y="1573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008" y="1725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08" y="1878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808" y="2030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208" y="2183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08" y="2335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08" y="2487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08" y="2640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92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208" y="2945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08" y="3097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08" y="3249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408" y="3402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08" y="3554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68356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Língua Portuguesa e Matemática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1340768"/>
            <a:ext cx="6876764" cy="37093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</a:rPr>
              <a:t>Prova </a:t>
            </a:r>
            <a:r>
              <a:rPr lang="pt-BR" sz="3200" dirty="0" err="1" smtClean="0">
                <a:solidFill>
                  <a:schemeClr val="tx2"/>
                </a:solidFill>
              </a:rPr>
              <a:t>Sispae</a:t>
            </a:r>
            <a:r>
              <a:rPr lang="pt-BR" sz="3200" dirty="0" smtClean="0">
                <a:solidFill>
                  <a:schemeClr val="tx2"/>
                </a:solidFill>
              </a:rPr>
              <a:t>: avaliação de capacidades de utilizar conhecimentos adquiridos na escola na perspectiva das habilidades e competências desenvolvidas pelos alunos a cada etapa do percurso escolar. </a:t>
            </a:r>
          </a:p>
        </p:txBody>
      </p:sp>
      <p:pic>
        <p:nvPicPr>
          <p:cNvPr id="86053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" y="1340768"/>
            <a:ext cx="659471" cy="368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70185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988840"/>
            <a:ext cx="8280920" cy="435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80000" lvl="0">
              <a:spcBef>
                <a:spcPct val="20000"/>
              </a:spcBef>
              <a:buClr>
                <a:srgbClr val="C00000"/>
              </a:buClr>
            </a:pP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3. Adoção de Referenciais:  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avaliações de larga escala são norteadas por </a:t>
            </a: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Matrizes de Referência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, que indicam o que é avaliado para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cada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área do conhecimento e etapa de escolaridade. Matrizes de referência não são currículos, mas recortes que com eles guardam estreita relação.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estão indicadas as capacidades de utilizar conhecimentos que devem ser aferidas para uma dada disciplina em um certo ponto do percurso escolar?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7160"/>
            <a:ext cx="8229600" cy="18720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referencial da avaliação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 larga escala é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uma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Matriz de Referência da Avaliação.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0448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LPA15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836712"/>
            <a:ext cx="78488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ea typeface="Tahoma" pitchFamily="34" charset="0"/>
                <a:cs typeface="Tahoma" pitchFamily="34" charset="0"/>
              </a:rPr>
              <a:t>Leia:</a:t>
            </a:r>
          </a:p>
          <a:p>
            <a:pPr algn="ctr"/>
            <a:r>
              <a:rPr lang="pt-BR" sz="2000" b="1" dirty="0" smtClean="0">
                <a:ea typeface="Tahoma" pitchFamily="34" charset="0"/>
                <a:cs typeface="Tahoma" pitchFamily="34" charset="0"/>
              </a:rPr>
              <a:t>A TERRA DOS MENINOS PELADOS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Havia um menino diferente dos outros meninos: tinha o olho direito preto, e esquerdo azul e a cabeça pelada. Os vizinhos mangavam dele e gritavam: 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― Ó pelado!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Tanto gritaram que ele se acostumou, achou o apelido certo, deu para se assinar o carvão, nas paredes: Dr. Raimundo Pelado. Era de bom gênio e não se zangava; mas os garotos dos arredores fugiam ao vê-lo, escondiam-se por detrás das árvores da rua, mudavam a voz e perguntavam que fim tinham levado os cabelos dele. Raimundo entristecia e fechava o olho direito. Quando o aperreavam demais, aborrecia-se, fechava o olho esquerdo. E a cara ficava toda escura. Não tendo com quem entender-se, Raimundo Pelado falava só, e os outros pensavam que ele estava malucando. Estava nada! Conversava sozinho e desenhava na calçada coisas maravilhosas do país de </a:t>
            </a:r>
            <a:r>
              <a:rPr lang="pt-BR" sz="2000" dirty="0" err="1" smtClean="0">
                <a:ea typeface="Tahoma" pitchFamily="34" charset="0"/>
                <a:cs typeface="Tahoma" pitchFamily="34" charset="0"/>
              </a:rPr>
              <a:t>Tutipirun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, onde não há cabelos e as pessoas têm um olho preto e outro azul.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Por exemplo: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512" y="6161529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400" dirty="0" smtClean="0">
                <a:ea typeface="Tahoma" pitchFamily="34" charset="0"/>
                <a:cs typeface="Tahoma" pitchFamily="34" charset="0"/>
              </a:rPr>
              <a:t>(Graciliano Ramos. Alexandre e outros heróis. 14.ª ed. Rio, São Paulo: Record, Martins, 1977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980728"/>
            <a:ext cx="784887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Quem conta a história é 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Raimundo Pelado.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b="1" dirty="0">
                <a:ea typeface="Tahoma" pitchFamily="34" charset="0"/>
                <a:cs typeface="Tahoma" pitchFamily="34" charset="0"/>
              </a:rPr>
              <a:t>o narrador.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menino.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vizinho.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706089"/>
          </a:xfrm>
          <a:solidFill>
            <a:schemeClr val="bg2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5º ano do Ensino Fundamental, 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pergunta assim: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Qualitativa 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 -  Língua Portuguesa 5º Ano EF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72911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340762"/>
          <a:ext cx="7920000" cy="4212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5949360"/>
            <a:ext cx="2076120" cy="66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29"/>
          </a:xfrm>
        </p:spPr>
        <p:txBody>
          <a:bodyPr/>
          <a:lstStyle/>
          <a:p>
            <a:pPr algn="r"/>
            <a:r>
              <a:rPr lang="pt-BR" sz="4000" b="1" dirty="0" smtClean="0">
                <a:solidFill>
                  <a:schemeClr val="tx2"/>
                </a:solidFill>
              </a:rPr>
              <a:t>Cadernos de Prova </a:t>
            </a:r>
            <a:r>
              <a:rPr lang="pt-BR" sz="4000" b="1" dirty="0" err="1" smtClean="0">
                <a:solidFill>
                  <a:schemeClr val="tx2"/>
                </a:solidFill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Estrutura matricial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Metodologia Estatística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Blocos Incompletos Balanceados  - BIB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</a:t>
            </a:r>
            <a:r>
              <a:rPr lang="pt-BR" sz="3600" b="1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Informação </a:t>
            </a:r>
            <a:r>
              <a:rPr lang="pt-BR" sz="3600" b="1" i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para orientar pedagógica e politicamente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Castanhal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CaixaDeTexto 13"/>
          <p:cNvSpPr txBox="1"/>
          <p:nvPr/>
        </p:nvSpPr>
        <p:spPr>
          <a:xfrm>
            <a:off x="5076056" y="3429000"/>
            <a:ext cx="244827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Por que?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Como?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1520" y="2204864"/>
            <a:ext cx="8352928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4. </a:t>
            </a:r>
            <a:r>
              <a:rPr lang="en-US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Diversidade de dados  e complexidade das análises</a:t>
            </a:r>
            <a:r>
              <a:rPr lang="en-US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avaliações de larga escala requerem análise estatística complexa, que permita processar técnicamente os dados de um grande número de escolas, alunos e turmas.</a:t>
            </a:r>
            <a:endParaRPr lang="pt-BR" sz="32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46559" y="620688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Metodologia: O que medir e como medir?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8040625"/>
              </p:ext>
            </p:extLst>
          </p:nvPr>
        </p:nvGraphicFramePr>
        <p:xfrm>
          <a:off x="1224120" y="1484784"/>
          <a:ext cx="6696744" cy="114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843716"/>
              </p:ext>
            </p:extLst>
          </p:nvPr>
        </p:nvGraphicFramePr>
        <p:xfrm>
          <a:off x="1192220" y="3212976"/>
          <a:ext cx="68361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99086495"/>
              </p:ext>
            </p:extLst>
          </p:nvPr>
        </p:nvGraphicFramePr>
        <p:xfrm>
          <a:off x="1187624" y="4149080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26022909"/>
              </p:ext>
            </p:extLst>
          </p:nvPr>
        </p:nvGraphicFramePr>
        <p:xfrm>
          <a:off x="1187624" y="5085184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2051720" y="27809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567426" y="2708920"/>
            <a:ext cx="144016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6876256" y="2708920"/>
            <a:ext cx="14401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6" name="Picture 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395536" y="18864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1368151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Clássica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dos Testes –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484784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Resultados com base no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número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</a:rPr>
              <a:t>de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acertos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aluno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prova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Escore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).</a:t>
            </a: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qualidade de um item é medida com base frequência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respostas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ele recebe.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estudar 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percepção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respondentes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item.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avaliara a dificuldade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discriminação de um item. 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spcBef>
                <a:spcPct val="20000"/>
              </a:spcBef>
              <a:buClr>
                <a:srgbClr val="C00000"/>
              </a:buClr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3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38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Teoria da Resposta ao Item (TRI) </a:t>
            </a:r>
            <a:r>
              <a:rPr lang="pt-BR" sz="2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é um conjunto de modelos matemáticos que representam a probabilidade de um indivíduo responder corretamente a um item, dados os parâmetros do item e a proficiência do </a:t>
            </a:r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indivíduo.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TRI permite medir, explicar a medida e utilizar essa medida como uma forma de tomar ações para um melhor planejamento educacional.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1700808"/>
            <a:ext cx="684076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Generalização</a:t>
            </a: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afere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turmas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representativos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expressam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no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nível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ensino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3458"/>
            <a:ext cx="657225" cy="3957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Em síntese: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Uma avaliação de Larga Escala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35283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Investiga, compara e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</a:t>
            </a: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 desenvolvimento de um sistema.</a:t>
            </a:r>
          </a:p>
          <a:p>
            <a:pPr algn="r">
              <a:spcBef>
                <a:spcPts val="2400"/>
              </a:spcBef>
              <a:buNone/>
            </a:pPr>
            <a:r>
              <a:rPr lang="pt-BR" sz="3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 </a:t>
            </a:r>
            <a:r>
              <a:rPr lang="pt-BR" sz="3200" spc="13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SisPAE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deve investigar, comparar e </a:t>
            </a:r>
            <a:r>
              <a:rPr lang="pt-BR" sz="3200" b="1" cap="all" spc="13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acompanhaR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o desenvolvimento do Sistema de Educação Básica do Estado do Pará</a:t>
            </a:r>
            <a:r>
              <a:rPr lang="pt-BR" sz="3200" spc="13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</a:t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Castanhal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86067" y="5373216"/>
            <a:ext cx="377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http://portal.inep.gov.br/basica-censo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7744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Censo Escolar - 2014</a:t>
            </a:r>
            <a:endParaRPr lang="pt-BR" sz="4000" dirty="0">
              <a:solidFill>
                <a:srgbClr val="0070C0"/>
              </a:solidFill>
            </a:endParaRPr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063"/>
            <a:ext cx="8856984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5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08438"/>
              </p:ext>
            </p:extLst>
          </p:nvPr>
        </p:nvGraphicFramePr>
        <p:xfrm>
          <a:off x="971597" y="1124744"/>
          <a:ext cx="7344816" cy="27698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22543"/>
                <a:gridCol w="1030649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Estadual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Municipal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 Estado do Pará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4º Ano </a:t>
                      </a:r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11.188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143,0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98.175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134,3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107.363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135,2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5º Ano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15.532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158,8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98.421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157,9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113.953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158,0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7ª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25.019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186,6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60.966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188,6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85.985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188,0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8ª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24.316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203,2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50.577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205,2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74.893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204,5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19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80.483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235,5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80.535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58.936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266,2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58.958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222,8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3ª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227,6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/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274,7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50.218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227,6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92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3775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56" y="692696"/>
            <a:ext cx="1368000" cy="8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Secretaria de Estado  de Educação SEDUC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2013</a:t>
            </a:r>
          </a:p>
          <a:p>
            <a:pPr indent="0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Melhoria da Qualidade e Incremento da Cobertura da Educação Básica no Estado do Pará. 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Meta: ampliar os indicadores do IDEB em 30% até 2017  - Pacto pela Educação do Pará.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 Rede Estadual e Redes Municipais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7522541"/>
              </p:ext>
            </p:extLst>
          </p:nvPr>
        </p:nvGraphicFramePr>
        <p:xfrm>
          <a:off x="2304008" y="2001483"/>
          <a:ext cx="46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74" y="1988840"/>
            <a:ext cx="56054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43844"/>
              </p:ext>
            </p:extLst>
          </p:nvPr>
        </p:nvGraphicFramePr>
        <p:xfrm>
          <a:off x="971597" y="1124744"/>
          <a:ext cx="7344816" cy="27622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76596"/>
                <a:gridCol w="976596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Estadual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Municipal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 Estado do Pará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4º Ano </a:t>
                      </a:r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11.498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148,1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100.721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142,9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112.219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143,4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5º Ano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15.637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100.983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114.575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7ª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24.995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60.809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85.804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191,9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8ª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24.289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217,5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50.471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220,6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74.760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219,6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80.385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80.437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58.823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235,9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245,7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58.845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235,9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3ª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50.158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239,4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270,3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50.176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239,4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96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589240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9090" y="2142057"/>
            <a:ext cx="2916000" cy="6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 Rede Estadual e Redes Municipais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Gráfico 18"/>
          <p:cNvGraphicFramePr/>
          <p:nvPr/>
        </p:nvGraphicFramePr>
        <p:xfrm>
          <a:off x="2286000" y="2057400"/>
          <a:ext cx="46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21328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que eles significam?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681644"/>
            <a:ext cx="66967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2420888"/>
            <a:ext cx="6264696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r>
              <a:rPr lang="pt-BR" sz="2800" dirty="0" smtClean="0">
                <a:solidFill>
                  <a:schemeClr val="tx2"/>
                </a:solidFill>
              </a:rPr>
              <a:t>São resultados de prova: situação na qual se solicita a alguém que demonstre certos aspectos de seus conhecimentos, com o objetivo de avaliar determinadas características e capacidades previamente estabelecidas. </a:t>
            </a:r>
          </a:p>
        </p:txBody>
      </p:sp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2" y="2204864"/>
            <a:ext cx="57827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700808"/>
            <a:ext cx="820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11560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Exemplo: Um Item de Prova de Língua Portuguesa - 4º Ano EF</a:t>
            </a:r>
            <a:endParaRPr lang="pt-BR" sz="28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6183585"/>
          <a:ext cx="8280920" cy="485775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Inferir o </a:t>
                      </a:r>
                      <a:r>
                        <a:rPr lang="pt-BR" sz="24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efeito de humor produzido em um </a:t>
                      </a:r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texto</a:t>
                      </a:r>
                      <a:endParaRPr lang="pt-BR" sz="2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60174"/>
              </p:ext>
            </p:extLst>
          </p:nvPr>
        </p:nvGraphicFramePr>
        <p:xfrm>
          <a:off x="3635896" y="5150321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Alternativas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%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44,1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12,5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168"/>
            <a:ext cx="8162000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17702"/>
              </p:ext>
            </p:extLst>
          </p:nvPr>
        </p:nvGraphicFramePr>
        <p:xfrm>
          <a:off x="827584" y="5377780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Alternativas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% 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12,8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13,1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62,3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3999334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020"/>
            <a:ext cx="8360801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3634"/>
              </p:ext>
            </p:extLst>
          </p:nvPr>
        </p:nvGraphicFramePr>
        <p:xfrm>
          <a:off x="3131840" y="4585544"/>
          <a:ext cx="5400600" cy="19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96"/>
                <a:gridCol w="996076"/>
                <a:gridCol w="996076"/>
                <a:gridCol w="996076"/>
                <a:gridCol w="996076"/>
              </a:tblGrid>
              <a:tr h="646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6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66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% 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18,1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53,0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19,4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9,5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8014"/>
            <a:ext cx="4752528" cy="28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 smtClean="0">
                <a:solidFill>
                  <a:schemeClr val="tx2"/>
                </a:solidFill>
              </a:rPr>
              <a:t>SisPAE</a:t>
            </a:r>
            <a:r>
              <a:rPr lang="pt-BR" b="1" dirty="0" smtClean="0">
                <a:solidFill>
                  <a:schemeClr val="tx2"/>
                </a:solidFill>
              </a:rPr>
              <a:t>  2014 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80331"/>
              </p:ext>
            </p:extLst>
          </p:nvPr>
        </p:nvGraphicFramePr>
        <p:xfrm>
          <a:off x="2555777" y="4856569"/>
          <a:ext cx="5688631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324"/>
                <a:gridCol w="915707"/>
                <a:gridCol w="1049200"/>
                <a:gridCol w="1049200"/>
                <a:gridCol w="10492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Estatísticas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Alternativas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B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% Total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35,7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29,5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16,6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18,2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55291"/>
              </p:ext>
            </p:extLst>
          </p:nvPr>
        </p:nvGraphicFramePr>
        <p:xfrm>
          <a:off x="1763689" y="5377780"/>
          <a:ext cx="705678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383"/>
                <a:gridCol w="1120680"/>
                <a:gridCol w="1120680"/>
                <a:gridCol w="1120680"/>
                <a:gridCol w="1120680"/>
                <a:gridCol w="112068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% Total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24,7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25,3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15,0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SisPAE</a:t>
            </a:r>
            <a:r>
              <a:rPr lang="pt-BR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 2014, 2015 e 2016 </a:t>
            </a:r>
            <a:endParaRPr lang="pt-BR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externa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Larga escala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Censitária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Língua Portuguesa e Matemática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Fundamental (EF) - Redes públicas estadual e municipal 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Médio (EM) - Rede estadual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144 municípios do Estado do Pará.</a:t>
            </a: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170080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47664" y="1772815"/>
            <a:ext cx="6480720" cy="2592289"/>
            <a:chOff x="971600" y="1772815"/>
            <a:chExt cx="6480720" cy="2592289"/>
          </a:xfrm>
        </p:grpSpPr>
        <p:sp>
          <p:nvSpPr>
            <p:cNvPr id="17" name="CaixaDeTexto 16"/>
            <p:cNvSpPr txBox="1"/>
            <p:nvPr/>
          </p:nvSpPr>
          <p:spPr>
            <a:xfrm>
              <a:off x="1403648" y="1772815"/>
              <a:ext cx="6048672" cy="25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é que as médias </a:t>
              </a:r>
              <a:r>
                <a:rPr lang="pt-BR" sz="4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SisPAE</a:t>
              </a: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2014 significam?</a:t>
              </a:r>
              <a:endPara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269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72816"/>
              <a:ext cx="465620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do Item - TRI: Escala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82430" y="2348880"/>
            <a:ext cx="4258816" cy="32943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200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9" y="2472288"/>
            <a:ext cx="4104456" cy="327970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SisPAE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possui uma escala</a:t>
            </a:r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levando em conta sua respectiva média e desvio padrão.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exemplificar, consideremos uma escala arbitrária, na ilustração percebe-se que o indivíduo A está no ponto 2 da escala (dois desvios-padrão acima da média) e o indivíduo B está no ponto -1 (um desvio-padrão abaixo da média).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8604358" y="4293112"/>
            <a:ext cx="0" cy="1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19982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05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6758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0538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0199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43979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41044" y="2313746"/>
            <a:ext cx="338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Escala arbitrária de proficiência (0,1)</a:t>
            </a:r>
            <a:endParaRPr lang="pt-BR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5219982" y="3283243"/>
            <a:ext cx="108012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516126" y="3283243"/>
            <a:ext cx="180020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Desvio-padrão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>
            <a:off x="5760042" y="3624416"/>
            <a:ext cx="842400" cy="39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1" idx="1"/>
            <a:endCxn id="3" idx="1"/>
          </p:cNvCxnSpPr>
          <p:nvPr/>
        </p:nvCxnSpPr>
        <p:spPr>
          <a:xfrm flipH="1">
            <a:off x="7038555" y="3624416"/>
            <a:ext cx="377671" cy="29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7663131" y="4508871"/>
            <a:ext cx="611292" cy="864345"/>
            <a:chOff x="921259" y="3291029"/>
            <a:chExt cx="467248" cy="751589"/>
          </a:xfrm>
        </p:grpSpPr>
        <p:sp>
          <p:nvSpPr>
            <p:cNvPr id="25" name="Paralelogramo 24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" name="Grupo 25"/>
            <p:cNvGrpSpPr/>
            <p:nvPr/>
          </p:nvGrpSpPr>
          <p:grpSpPr>
            <a:xfrm>
              <a:off x="921259" y="3291029"/>
              <a:ext cx="467248" cy="751589"/>
              <a:chOff x="629039" y="2355726"/>
              <a:chExt cx="558658" cy="956025"/>
            </a:xfrm>
          </p:grpSpPr>
          <p:grpSp>
            <p:nvGrpSpPr>
              <p:cNvPr id="5" name="Grupo 26"/>
              <p:cNvGrpSpPr/>
              <p:nvPr/>
            </p:nvGrpSpPr>
            <p:grpSpPr>
              <a:xfrm>
                <a:off x="629039" y="2355726"/>
                <a:ext cx="558658" cy="954667"/>
                <a:chOff x="629039" y="2355726"/>
                <a:chExt cx="558658" cy="954667"/>
              </a:xfrm>
            </p:grpSpPr>
            <p:sp>
              <p:nvSpPr>
                <p:cNvPr id="29" name="Paralelogramo 28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6" name="Grupo 29"/>
                <p:cNvGrpSpPr/>
                <p:nvPr/>
              </p:nvGrpSpPr>
              <p:grpSpPr>
                <a:xfrm>
                  <a:off x="629039" y="2355726"/>
                  <a:ext cx="558658" cy="677185"/>
                  <a:chOff x="629039" y="2355726"/>
                  <a:chExt cx="558658" cy="677185"/>
                </a:xfrm>
              </p:grpSpPr>
              <p:grpSp>
                <p:nvGrpSpPr>
                  <p:cNvPr id="8" name="Grupo 32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41" name="Lua 40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9" name="Grupo 41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43" name="Fluxograma: Conector 42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4" name="Lua 43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5" name="Lua 44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6" name="Lua 45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24" name="Grupo 33"/>
                  <p:cNvGrpSpPr/>
                  <p:nvPr/>
                </p:nvGrpSpPr>
                <p:grpSpPr>
                  <a:xfrm>
                    <a:off x="629039" y="2355726"/>
                    <a:ext cx="540611" cy="677185"/>
                    <a:chOff x="629039" y="2352282"/>
                    <a:chExt cx="540611" cy="677185"/>
                  </a:xfrm>
                </p:grpSpPr>
                <p:sp>
                  <p:nvSpPr>
                    <p:cNvPr id="35" name="Lua 34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6" name="Lua 35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7" name="Trapezoide 36"/>
                    <p:cNvSpPr/>
                    <p:nvPr/>
                  </p:nvSpPr>
                  <p:spPr>
                    <a:xfrm>
                      <a:off x="708472" y="2743717"/>
                      <a:ext cx="400838" cy="244047"/>
                    </a:xfrm>
                    <a:prstGeom prst="trapezoid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8" name="Nuvem 37"/>
                    <p:cNvSpPr/>
                    <p:nvPr/>
                  </p:nvSpPr>
                  <p:spPr>
                    <a:xfrm>
                      <a:off x="699922" y="2352282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9" name="Nuvem 38"/>
                    <p:cNvSpPr/>
                    <p:nvPr/>
                  </p:nvSpPr>
                  <p:spPr>
                    <a:xfrm>
                      <a:off x="629039" y="2441690"/>
                      <a:ext cx="141767" cy="253499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40" name="Nuvem 39"/>
                    <p:cNvSpPr/>
                    <p:nvPr/>
                  </p:nvSpPr>
                  <p:spPr>
                    <a:xfrm flipH="1">
                      <a:off x="1036017" y="2416745"/>
                      <a:ext cx="133633" cy="248680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31" name="Trapezoide 30"/>
                <p:cNvSpPr/>
                <p:nvPr/>
              </p:nvSpPr>
              <p:spPr>
                <a:xfrm>
                  <a:off x="691996" y="2987764"/>
                  <a:ext cx="427704" cy="119455"/>
                </a:xfrm>
                <a:prstGeom prst="trapezoid">
                  <a:avLst/>
                </a:prstGeom>
                <a:solidFill>
                  <a:schemeClr val="accent5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32" name="Fluxograma: Processo alternativo 31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rgbClr val="00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28" name="Fluxograma: Processo alternativo 27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rgbClr val="000000">
                  <a:alpha val="8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26" name="Grupo 46"/>
          <p:cNvGrpSpPr/>
          <p:nvPr/>
        </p:nvGrpSpPr>
        <p:grpSpPr>
          <a:xfrm>
            <a:off x="5796046" y="4529730"/>
            <a:ext cx="611292" cy="843486"/>
            <a:chOff x="921259" y="3309165"/>
            <a:chExt cx="467248" cy="733451"/>
          </a:xfrm>
        </p:grpSpPr>
        <p:sp>
          <p:nvSpPr>
            <p:cNvPr id="48" name="Paralelogramo 47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7" name="Grupo 48"/>
            <p:cNvGrpSpPr/>
            <p:nvPr/>
          </p:nvGrpSpPr>
          <p:grpSpPr>
            <a:xfrm>
              <a:off x="921259" y="3309165"/>
              <a:ext cx="467248" cy="733451"/>
              <a:chOff x="629039" y="2378797"/>
              <a:chExt cx="558658" cy="932954"/>
            </a:xfrm>
          </p:grpSpPr>
          <p:grpSp>
            <p:nvGrpSpPr>
              <p:cNvPr id="30" name="Grupo 49"/>
              <p:cNvGrpSpPr/>
              <p:nvPr/>
            </p:nvGrpSpPr>
            <p:grpSpPr>
              <a:xfrm>
                <a:off x="629039" y="2378797"/>
                <a:ext cx="558658" cy="931596"/>
                <a:chOff x="629039" y="2378797"/>
                <a:chExt cx="558658" cy="931596"/>
              </a:xfrm>
            </p:grpSpPr>
            <p:sp>
              <p:nvSpPr>
                <p:cNvPr id="52" name="Paralelogramo 51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33" name="Grupo 52"/>
                <p:cNvGrpSpPr/>
                <p:nvPr/>
              </p:nvGrpSpPr>
              <p:grpSpPr>
                <a:xfrm>
                  <a:off x="629039" y="2378797"/>
                  <a:ext cx="558658" cy="654114"/>
                  <a:chOff x="629039" y="2378797"/>
                  <a:chExt cx="558658" cy="654114"/>
                </a:xfrm>
              </p:grpSpPr>
              <p:grpSp>
                <p:nvGrpSpPr>
                  <p:cNvPr id="34" name="Grupo 54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60" name="Lua 59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2" name="Grupo 60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62" name="Fluxograma: Conector 61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3" name="Lua 62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4" name="Lua 63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5" name="Lua 64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47" name="Grupo 55"/>
                  <p:cNvGrpSpPr/>
                  <p:nvPr/>
                </p:nvGrpSpPr>
                <p:grpSpPr>
                  <a:xfrm>
                    <a:off x="629039" y="2378797"/>
                    <a:ext cx="480153" cy="654114"/>
                    <a:chOff x="629039" y="2375353"/>
                    <a:chExt cx="480153" cy="654114"/>
                  </a:xfrm>
                </p:grpSpPr>
                <p:sp>
                  <p:nvSpPr>
                    <p:cNvPr id="57" name="Lua 56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8" name="Lua 57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9" name="Nuvem 58"/>
                    <p:cNvSpPr/>
                    <p:nvPr/>
                  </p:nvSpPr>
                  <p:spPr>
                    <a:xfrm>
                      <a:off x="699922" y="2375353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54" name="Fluxograma: Processo alternativo 53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51" name="Fluxograma: Processo alternativo 50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chemeClr val="tx2">
                  <a:lumMod val="5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66" name="Retângulo 65"/>
          <p:cNvSpPr/>
          <p:nvPr/>
        </p:nvSpPr>
        <p:spPr>
          <a:xfrm>
            <a:off x="5929788" y="5038679"/>
            <a:ext cx="360040" cy="161185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929788" y="4838262"/>
            <a:ext cx="360040" cy="216041"/>
          </a:xfrm>
          <a:prstGeom prst="roundRect">
            <a:avLst/>
          </a:prstGeom>
          <a:solidFill>
            <a:srgbClr val="0070C0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5973533" y="4767252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7831320" y="4793967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grpSp>
        <p:nvGrpSpPr>
          <p:cNvPr id="49" name="Grupo 69"/>
          <p:cNvGrpSpPr/>
          <p:nvPr/>
        </p:nvGrpSpPr>
        <p:grpSpPr>
          <a:xfrm>
            <a:off x="4652886" y="4293096"/>
            <a:ext cx="4032448" cy="144016"/>
            <a:chOff x="4788024" y="2643758"/>
            <a:chExt cx="4032448" cy="144016"/>
          </a:xfrm>
        </p:grpSpPr>
        <p:cxnSp>
          <p:nvCxnSpPr>
            <p:cNvPr id="71" name="Conector reto 70"/>
            <p:cNvCxnSpPr/>
            <p:nvPr/>
          </p:nvCxnSpPr>
          <p:spPr>
            <a:xfrm>
              <a:off x="4788024" y="2715766"/>
              <a:ext cx="403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6876256" y="2643774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7524328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V="1">
              <a:off x="810039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6228184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58011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486003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4499992" y="3944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-3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 flipH="1" flipV="1">
            <a:off x="6984555" y="3644778"/>
            <a:ext cx="108000" cy="648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– TRI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83568" y="20753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considera a média e o desvio-padrão (250,50). </a:t>
            </a: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968" y="29115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adota a mesma métrica do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Saeb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Pode-se verificar por meio da proficiência obtida pelo aluno em que ponto ele se encontra na escala e assim verificar o seu respectivo nível de desempenho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4124510" y="4910430"/>
            <a:ext cx="761746" cy="676517"/>
            <a:chOff x="827584" y="1563638"/>
            <a:chExt cx="669422" cy="594509"/>
          </a:xfrm>
        </p:grpSpPr>
        <p:grpSp>
          <p:nvGrpSpPr>
            <p:cNvPr id="3" name="Grupo 9"/>
            <p:cNvGrpSpPr/>
            <p:nvPr/>
          </p:nvGrpSpPr>
          <p:grpSpPr>
            <a:xfrm>
              <a:off x="827584" y="1563638"/>
              <a:ext cx="669422" cy="594509"/>
              <a:chOff x="971600" y="1620209"/>
              <a:chExt cx="669422" cy="594509"/>
            </a:xfrm>
          </p:grpSpPr>
          <p:sp>
            <p:nvSpPr>
              <p:cNvPr id="20" name="Lua 19"/>
              <p:cNvSpPr/>
              <p:nvPr/>
            </p:nvSpPr>
            <p:spPr>
              <a:xfrm flipH="1">
                <a:off x="1350984" y="1859921"/>
                <a:ext cx="80931" cy="117013"/>
              </a:xfrm>
              <a:prstGeom prst="mo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4" name="Grupo 20"/>
              <p:cNvGrpSpPr/>
              <p:nvPr/>
            </p:nvGrpSpPr>
            <p:grpSpPr>
              <a:xfrm>
                <a:off x="971600" y="1620209"/>
                <a:ext cx="669422" cy="594509"/>
                <a:chOff x="2188893" y="3854848"/>
                <a:chExt cx="669422" cy="594509"/>
              </a:xfrm>
            </p:grpSpPr>
            <p:grpSp>
              <p:nvGrpSpPr>
                <p:cNvPr id="5" name="Grupo 21"/>
                <p:cNvGrpSpPr/>
                <p:nvPr/>
              </p:nvGrpSpPr>
              <p:grpSpPr>
                <a:xfrm>
                  <a:off x="2391121" y="3888957"/>
                  <a:ext cx="209194" cy="176916"/>
                  <a:chOff x="2391121" y="3888957"/>
                  <a:chExt cx="209194" cy="176916"/>
                </a:xfrm>
              </p:grpSpPr>
              <p:sp>
                <p:nvSpPr>
                  <p:cNvPr id="33" name="Fluxograma: Conector 32"/>
                  <p:cNvSpPr/>
                  <p:nvPr/>
                </p:nvSpPr>
                <p:spPr>
                  <a:xfrm>
                    <a:off x="2391121" y="3888957"/>
                    <a:ext cx="209194" cy="176916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4" name="Lua 33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5" name="Lua 34"/>
                  <p:cNvSpPr/>
                  <p:nvPr/>
                </p:nvSpPr>
                <p:spPr>
                  <a:xfrm rot="16200000">
                    <a:off x="245948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6" name="Lua 35"/>
                  <p:cNvSpPr/>
                  <p:nvPr/>
                </p:nvSpPr>
                <p:spPr>
                  <a:xfrm rot="16200000">
                    <a:off x="251847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6" name="Grupo 22"/>
                <p:cNvGrpSpPr/>
                <p:nvPr/>
              </p:nvGrpSpPr>
              <p:grpSpPr>
                <a:xfrm>
                  <a:off x="2188893" y="3854848"/>
                  <a:ext cx="669422" cy="594509"/>
                  <a:chOff x="2188893" y="3854848"/>
                  <a:chExt cx="669422" cy="594509"/>
                </a:xfrm>
              </p:grpSpPr>
              <p:sp>
                <p:nvSpPr>
                  <p:cNvPr id="24" name="Trapezoide 23"/>
                  <p:cNvSpPr/>
                  <p:nvPr/>
                </p:nvSpPr>
                <p:spPr>
                  <a:xfrm>
                    <a:off x="2188893" y="4191095"/>
                    <a:ext cx="669422" cy="180783"/>
                  </a:xfrm>
                  <a:prstGeom prst="trapezoid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2188893" y="4371879"/>
                    <a:ext cx="669422" cy="77478"/>
                  </a:xfrm>
                  <a:prstGeom prst="rect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6" name="Lua 25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7" name="Lua 26"/>
                  <p:cNvSpPr/>
                  <p:nvPr/>
                </p:nvSpPr>
                <p:spPr>
                  <a:xfrm>
                    <a:off x="2350399" y="4096149"/>
                    <a:ext cx="80931" cy="117013"/>
                  </a:xfrm>
                  <a:prstGeom prst="mo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8" name="Retângulo 27"/>
                  <p:cNvSpPr/>
                  <p:nvPr/>
                </p:nvSpPr>
                <p:spPr>
                  <a:xfrm>
                    <a:off x="2439926" y="4204546"/>
                    <a:ext cx="167355" cy="102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9" name="Trapezoide 28"/>
                  <p:cNvSpPr/>
                  <p:nvPr/>
                </p:nvSpPr>
                <p:spPr>
                  <a:xfrm>
                    <a:off x="2392885" y="4061965"/>
                    <a:ext cx="214396" cy="129131"/>
                  </a:xfrm>
                  <a:prstGeom prst="trapezoid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0" name="Nuvem 29"/>
                  <p:cNvSpPr/>
                  <p:nvPr/>
                </p:nvSpPr>
                <p:spPr>
                  <a:xfrm>
                    <a:off x="2388312" y="3854848"/>
                    <a:ext cx="218906" cy="94423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1" name="Nuvem 30"/>
                  <p:cNvSpPr/>
                  <p:nvPr/>
                </p:nvSpPr>
                <p:spPr>
                  <a:xfrm>
                    <a:off x="2350399" y="3902156"/>
                    <a:ext cx="75827" cy="13413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2" name="Nuvem 31"/>
                  <p:cNvSpPr/>
                  <p:nvPr/>
                </p:nvSpPr>
                <p:spPr>
                  <a:xfrm flipH="1">
                    <a:off x="2568079" y="3888957"/>
                    <a:ext cx="71476" cy="13158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7" name="Grupo 10"/>
            <p:cNvGrpSpPr/>
            <p:nvPr/>
          </p:nvGrpSpPr>
          <p:grpSpPr>
            <a:xfrm>
              <a:off x="1115616" y="1928269"/>
              <a:ext cx="103704" cy="65913"/>
              <a:chOff x="2472479" y="4229859"/>
              <a:chExt cx="103704" cy="65913"/>
            </a:xfrm>
          </p:grpSpPr>
          <p:sp>
            <p:nvSpPr>
              <p:cNvPr id="17" name="Forma livre 16"/>
              <p:cNvSpPr/>
              <p:nvPr/>
            </p:nvSpPr>
            <p:spPr>
              <a:xfrm>
                <a:off x="2477022" y="4252063"/>
                <a:ext cx="96914" cy="15077"/>
              </a:xfrm>
              <a:custGeom>
                <a:avLst/>
                <a:gdLst>
                  <a:gd name="connsiteX0" fmla="*/ 138034 w 138034"/>
                  <a:gd name="connsiteY0" fmla="*/ 43559 h 60909"/>
                  <a:gd name="connsiteX1" fmla="*/ 112154 w 138034"/>
                  <a:gd name="connsiteY1" fmla="*/ 427 h 60909"/>
                  <a:gd name="connsiteX2" fmla="*/ 94902 w 138034"/>
                  <a:gd name="connsiteY2" fmla="*/ 26306 h 60909"/>
                  <a:gd name="connsiteX3" fmla="*/ 34517 w 138034"/>
                  <a:gd name="connsiteY3" fmla="*/ 43559 h 60909"/>
                  <a:gd name="connsiteX4" fmla="*/ 8637 w 138034"/>
                  <a:gd name="connsiteY4" fmla="*/ 26306 h 60909"/>
                  <a:gd name="connsiteX5" fmla="*/ 11 w 138034"/>
                  <a:gd name="connsiteY5" fmla="*/ 52185 h 6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4" h="60909">
                    <a:moveTo>
                      <a:pt x="138034" y="43559"/>
                    </a:moveTo>
                    <a:cubicBezTo>
                      <a:pt x="129407" y="29182"/>
                      <a:pt x="127722" y="6654"/>
                      <a:pt x="112154" y="427"/>
                    </a:cubicBezTo>
                    <a:cubicBezTo>
                      <a:pt x="102528" y="-3423"/>
                      <a:pt x="102998" y="19829"/>
                      <a:pt x="94902" y="26306"/>
                    </a:cubicBezTo>
                    <a:cubicBezTo>
                      <a:pt x="89275" y="30807"/>
                      <a:pt x="36774" y="42995"/>
                      <a:pt x="34517" y="43559"/>
                    </a:cubicBezTo>
                    <a:cubicBezTo>
                      <a:pt x="25890" y="37808"/>
                      <a:pt x="17910" y="21669"/>
                      <a:pt x="8637" y="26306"/>
                    </a:cubicBezTo>
                    <a:cubicBezTo>
                      <a:pt x="-686" y="30968"/>
                      <a:pt x="11" y="80583"/>
                      <a:pt x="11" y="52185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flipH="1">
                <a:off x="2472479" y="4229859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Forma livre 18"/>
              <p:cNvSpPr/>
              <p:nvPr/>
            </p:nvSpPr>
            <p:spPr>
              <a:xfrm flipH="1">
                <a:off x="2475080" y="4280695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" name="Grupo 12"/>
            <p:cNvGrpSpPr/>
            <p:nvPr/>
          </p:nvGrpSpPr>
          <p:grpSpPr>
            <a:xfrm>
              <a:off x="1218514" y="1684508"/>
              <a:ext cx="65106" cy="357874"/>
              <a:chOff x="2572527" y="3987160"/>
              <a:chExt cx="65106" cy="357874"/>
            </a:xfrm>
          </p:grpSpPr>
          <p:sp>
            <p:nvSpPr>
              <p:cNvPr id="14" name="Menos 13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Triângulo isósceles 14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9" name="Grupo 36"/>
          <p:cNvGrpSpPr/>
          <p:nvPr/>
        </p:nvGrpSpPr>
        <p:grpSpPr>
          <a:xfrm>
            <a:off x="5157005" y="4910011"/>
            <a:ext cx="763200" cy="676800"/>
            <a:chOff x="2413984" y="1395052"/>
            <a:chExt cx="672116" cy="614671"/>
          </a:xfrm>
        </p:grpSpPr>
        <p:grpSp>
          <p:nvGrpSpPr>
            <p:cNvPr id="10" name="Grupo 37"/>
            <p:cNvGrpSpPr/>
            <p:nvPr/>
          </p:nvGrpSpPr>
          <p:grpSpPr>
            <a:xfrm>
              <a:off x="2413984" y="1395052"/>
              <a:ext cx="672116" cy="614671"/>
              <a:chOff x="2220951" y="824097"/>
              <a:chExt cx="953454" cy="1345657"/>
            </a:xfrm>
          </p:grpSpPr>
          <p:grpSp>
            <p:nvGrpSpPr>
              <p:cNvPr id="11" name="Grupo 42"/>
              <p:cNvGrpSpPr/>
              <p:nvPr/>
            </p:nvGrpSpPr>
            <p:grpSpPr>
              <a:xfrm>
                <a:off x="2220951" y="831654"/>
                <a:ext cx="953454" cy="1338100"/>
                <a:chOff x="2826458" y="1885762"/>
                <a:chExt cx="953454" cy="1338100"/>
              </a:xfrm>
            </p:grpSpPr>
            <p:grpSp>
              <p:nvGrpSpPr>
                <p:cNvPr id="13" name="Grupo 44"/>
                <p:cNvGrpSpPr/>
                <p:nvPr/>
              </p:nvGrpSpPr>
              <p:grpSpPr>
                <a:xfrm>
                  <a:off x="2826458" y="1885762"/>
                  <a:ext cx="953454" cy="1338100"/>
                  <a:chOff x="1475656" y="1885762"/>
                  <a:chExt cx="953454" cy="1338100"/>
                </a:xfrm>
              </p:grpSpPr>
              <p:grpSp>
                <p:nvGrpSpPr>
                  <p:cNvPr id="21" name="Grupo 47"/>
                  <p:cNvGrpSpPr/>
                  <p:nvPr/>
                </p:nvGrpSpPr>
                <p:grpSpPr>
                  <a:xfrm>
                    <a:off x="1475656" y="1885762"/>
                    <a:ext cx="953454" cy="1338100"/>
                    <a:chOff x="2838426" y="3510339"/>
                    <a:chExt cx="953454" cy="1338100"/>
                  </a:xfrm>
                </p:grpSpPr>
                <p:grpSp>
                  <p:nvGrpSpPr>
                    <p:cNvPr id="22" name="Grupo 49"/>
                    <p:cNvGrpSpPr/>
                    <p:nvPr/>
                  </p:nvGrpSpPr>
                  <p:grpSpPr>
                    <a:xfrm>
                      <a:off x="2838426" y="3510339"/>
                      <a:ext cx="953454" cy="1338100"/>
                      <a:chOff x="1907704" y="2730599"/>
                      <a:chExt cx="1152128" cy="1562497"/>
                    </a:xfrm>
                  </p:grpSpPr>
                  <p:sp>
                    <p:nvSpPr>
                      <p:cNvPr id="57" name="Trapezoide 56"/>
                      <p:cNvSpPr/>
                      <p:nvPr/>
                    </p:nvSpPr>
                    <p:spPr>
                      <a:xfrm>
                        <a:off x="1907704" y="3573016"/>
                        <a:ext cx="1152128" cy="504056"/>
                      </a:xfrm>
                      <a:prstGeom prst="trapezoid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8" name="Retângulo 57"/>
                      <p:cNvSpPr/>
                      <p:nvPr/>
                    </p:nvSpPr>
                    <p:spPr>
                      <a:xfrm>
                        <a:off x="1907704" y="4077072"/>
                        <a:ext cx="1152128" cy="216024"/>
                      </a:xfrm>
                      <a:prstGeom prst="rect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9" name="Fluxograma: Conector 58"/>
                      <p:cNvSpPr/>
                      <p:nvPr/>
                    </p:nvSpPr>
                    <p:spPr>
                      <a:xfrm>
                        <a:off x="2255754" y="2730599"/>
                        <a:ext cx="360040" cy="493273"/>
                      </a:xfrm>
                      <a:prstGeom prst="flowChartConnector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0" name="Lua 59"/>
                      <p:cNvSpPr/>
                      <p:nvPr/>
                    </p:nvSpPr>
                    <p:spPr>
                      <a:xfrm rot="16200000">
                        <a:off x="2399282" y="3020668"/>
                        <a:ext cx="85153" cy="98297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51" name="Lua 50"/>
                    <p:cNvSpPr/>
                    <p:nvPr/>
                  </p:nvSpPr>
                  <p:spPr>
                    <a:xfrm>
                      <a:off x="3068458" y="4005064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2" name="Lua 51"/>
                    <p:cNvSpPr/>
                    <p:nvPr/>
                  </p:nvSpPr>
                  <p:spPr>
                    <a:xfrm flipH="1">
                      <a:off x="3376611" y="4005070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3" name="Retângulo 52"/>
                    <p:cNvSpPr/>
                    <p:nvPr/>
                  </p:nvSpPr>
                  <p:spPr>
                    <a:xfrm>
                      <a:off x="3195971" y="4263890"/>
                      <a:ext cx="238363" cy="2452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4" name="Forma livre 53"/>
                    <p:cNvSpPr/>
                    <p:nvPr/>
                  </p:nvSpPr>
                  <p:spPr>
                    <a:xfrm>
                      <a:off x="3248807" y="4377349"/>
                      <a:ext cx="138034" cy="36000"/>
                    </a:xfrm>
                    <a:custGeom>
                      <a:avLst/>
                      <a:gdLst>
                        <a:gd name="connsiteX0" fmla="*/ 138034 w 138034"/>
                        <a:gd name="connsiteY0" fmla="*/ 43559 h 60909"/>
                        <a:gd name="connsiteX1" fmla="*/ 112154 w 138034"/>
                        <a:gd name="connsiteY1" fmla="*/ 427 h 60909"/>
                        <a:gd name="connsiteX2" fmla="*/ 94902 w 138034"/>
                        <a:gd name="connsiteY2" fmla="*/ 26306 h 60909"/>
                        <a:gd name="connsiteX3" fmla="*/ 34517 w 138034"/>
                        <a:gd name="connsiteY3" fmla="*/ 43559 h 60909"/>
                        <a:gd name="connsiteX4" fmla="*/ 8637 w 138034"/>
                        <a:gd name="connsiteY4" fmla="*/ 26306 h 60909"/>
                        <a:gd name="connsiteX5" fmla="*/ 11 w 138034"/>
                        <a:gd name="connsiteY5" fmla="*/ 52185 h 6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8034" h="60909">
                          <a:moveTo>
                            <a:pt x="138034" y="43559"/>
                          </a:moveTo>
                          <a:cubicBezTo>
                            <a:pt x="129407" y="29182"/>
                            <a:pt x="127722" y="6654"/>
                            <a:pt x="112154" y="427"/>
                          </a:cubicBezTo>
                          <a:cubicBezTo>
                            <a:pt x="102528" y="-3423"/>
                            <a:pt x="102998" y="19829"/>
                            <a:pt x="94902" y="26306"/>
                          </a:cubicBezTo>
                          <a:cubicBezTo>
                            <a:pt x="89275" y="30807"/>
                            <a:pt x="36774" y="42995"/>
                            <a:pt x="34517" y="43559"/>
                          </a:cubicBezTo>
                          <a:cubicBezTo>
                            <a:pt x="25890" y="37808"/>
                            <a:pt x="17910" y="21669"/>
                            <a:pt x="8637" y="26306"/>
                          </a:cubicBezTo>
                          <a:cubicBezTo>
                            <a:pt x="-686" y="30968"/>
                            <a:pt x="11" y="80583"/>
                            <a:pt x="11" y="5218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5" name="Forma livre 54"/>
                    <p:cNvSpPr/>
                    <p:nvPr/>
                  </p:nvSpPr>
                  <p:spPr>
                    <a:xfrm flipH="1">
                      <a:off x="3242336" y="4324330"/>
                      <a:ext cx="144000" cy="36000"/>
                    </a:xfrm>
                    <a:custGeom>
                      <a:avLst/>
                      <a:gdLst>
                        <a:gd name="connsiteX0" fmla="*/ 155298 w 155298"/>
                        <a:gd name="connsiteY0" fmla="*/ 60385 h 112144"/>
                        <a:gd name="connsiteX1" fmla="*/ 138045 w 155298"/>
                        <a:gd name="connsiteY1" fmla="*/ 86264 h 112144"/>
                        <a:gd name="connsiteX2" fmla="*/ 129419 w 155298"/>
                        <a:gd name="connsiteY2" fmla="*/ 112144 h 112144"/>
                        <a:gd name="connsiteX3" fmla="*/ 120792 w 155298"/>
                        <a:gd name="connsiteY3" fmla="*/ 86264 h 112144"/>
                        <a:gd name="connsiteX4" fmla="*/ 77660 w 155298"/>
                        <a:gd name="connsiteY4" fmla="*/ 34506 h 112144"/>
                        <a:gd name="connsiteX5" fmla="*/ 60408 w 155298"/>
                        <a:gd name="connsiteY5" fmla="*/ 8627 h 112144"/>
                        <a:gd name="connsiteX6" fmla="*/ 43155 w 155298"/>
                        <a:gd name="connsiteY6" fmla="*/ 34506 h 112144"/>
                        <a:gd name="connsiteX7" fmla="*/ 25902 w 155298"/>
                        <a:gd name="connsiteY7" fmla="*/ 0 h 112144"/>
                        <a:gd name="connsiteX8" fmla="*/ 17275 w 155298"/>
                        <a:gd name="connsiteY8" fmla="*/ 69012 h 112144"/>
                        <a:gd name="connsiteX9" fmla="*/ 8649 w 155298"/>
                        <a:gd name="connsiteY9" fmla="*/ 34506 h 112144"/>
                        <a:gd name="connsiteX10" fmla="*/ 23 w 155298"/>
                        <a:gd name="connsiteY10" fmla="*/ 17253 h 112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298" h="112144">
                          <a:moveTo>
                            <a:pt x="155298" y="60385"/>
                          </a:moveTo>
                          <a:cubicBezTo>
                            <a:pt x="149547" y="69011"/>
                            <a:pt x="142681" y="76991"/>
                            <a:pt x="138045" y="86264"/>
                          </a:cubicBezTo>
                          <a:cubicBezTo>
                            <a:pt x="133978" y="94397"/>
                            <a:pt x="138512" y="112144"/>
                            <a:pt x="129419" y="112144"/>
                          </a:cubicBezTo>
                          <a:cubicBezTo>
                            <a:pt x="120326" y="112144"/>
                            <a:pt x="124374" y="94622"/>
                            <a:pt x="120792" y="86264"/>
                          </a:cubicBezTo>
                          <a:cubicBezTo>
                            <a:pt x="103281" y="45404"/>
                            <a:pt x="110710" y="56539"/>
                            <a:pt x="77660" y="34506"/>
                          </a:cubicBezTo>
                          <a:cubicBezTo>
                            <a:pt x="71909" y="25880"/>
                            <a:pt x="70775" y="8627"/>
                            <a:pt x="60408" y="8627"/>
                          </a:cubicBezTo>
                          <a:cubicBezTo>
                            <a:pt x="50040" y="8627"/>
                            <a:pt x="53213" y="37021"/>
                            <a:pt x="43155" y="34506"/>
                          </a:cubicBezTo>
                          <a:cubicBezTo>
                            <a:pt x="30679" y="31387"/>
                            <a:pt x="31653" y="11502"/>
                            <a:pt x="25902" y="0"/>
                          </a:cubicBezTo>
                          <a:cubicBezTo>
                            <a:pt x="23026" y="23004"/>
                            <a:pt x="27643" y="48276"/>
                            <a:pt x="17275" y="69012"/>
                          </a:cubicBezTo>
                          <a:cubicBezTo>
                            <a:pt x="11973" y="79616"/>
                            <a:pt x="11906" y="45906"/>
                            <a:pt x="8649" y="34506"/>
                          </a:cubicBezTo>
                          <a:cubicBezTo>
                            <a:pt x="-886" y="1131"/>
                            <a:pt x="23" y="1042"/>
                            <a:pt x="23" y="17253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6" name="Trapezoide 55"/>
                    <p:cNvSpPr/>
                    <p:nvPr/>
                  </p:nvSpPr>
                  <p:spPr>
                    <a:xfrm>
                      <a:off x="3128971" y="3923440"/>
                      <a:ext cx="305363" cy="308333"/>
                    </a:xfrm>
                    <a:prstGeom prst="trapezoid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49" name="Forma livre 48"/>
                  <p:cNvSpPr/>
                  <p:nvPr/>
                </p:nvSpPr>
                <p:spPr>
                  <a:xfrm flipH="1">
                    <a:off x="1883270" y="2821139"/>
                    <a:ext cx="144000" cy="3600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6" name="Lua 45"/>
                <p:cNvSpPr/>
                <p:nvPr/>
              </p:nvSpPr>
              <p:spPr>
                <a:xfrm rot="16200000">
                  <a:off x="3205321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7" name="Lua 46"/>
                <p:cNvSpPr/>
                <p:nvPr/>
              </p:nvSpPr>
              <p:spPr>
                <a:xfrm rot="16200000">
                  <a:off x="3289340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44" name="Nuvem 244"/>
              <p:cNvSpPr/>
              <p:nvPr/>
            </p:nvSpPr>
            <p:spPr>
              <a:xfrm>
                <a:off x="2474096" y="824097"/>
                <a:ext cx="351166" cy="22592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37209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2691 w 43256"/>
                  <a:gd name="connsiteY4" fmla="*/ 30297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37867"/>
                  <a:gd name="connsiteX1" fmla="*/ 5659 w 43256"/>
                  <a:gd name="connsiteY1" fmla="*/ 6766 h 37867"/>
                  <a:gd name="connsiteX2" fmla="*/ 14041 w 43256"/>
                  <a:gd name="connsiteY2" fmla="*/ 5061 h 37867"/>
                  <a:gd name="connsiteX3" fmla="*/ 22492 w 43256"/>
                  <a:gd name="connsiteY3" fmla="*/ 3291 h 37867"/>
                  <a:gd name="connsiteX4" fmla="*/ 25785 w 43256"/>
                  <a:gd name="connsiteY4" fmla="*/ 59 h 37867"/>
                  <a:gd name="connsiteX5" fmla="*/ 29869 w 43256"/>
                  <a:gd name="connsiteY5" fmla="*/ 2340 h 37867"/>
                  <a:gd name="connsiteX6" fmla="*/ 35499 w 43256"/>
                  <a:gd name="connsiteY6" fmla="*/ 549 h 37867"/>
                  <a:gd name="connsiteX7" fmla="*/ 38354 w 43256"/>
                  <a:gd name="connsiteY7" fmla="*/ 5435 h 37867"/>
                  <a:gd name="connsiteX8" fmla="*/ 42018 w 43256"/>
                  <a:gd name="connsiteY8" fmla="*/ 10177 h 37867"/>
                  <a:gd name="connsiteX9" fmla="*/ 41854 w 43256"/>
                  <a:gd name="connsiteY9" fmla="*/ 15319 h 37867"/>
                  <a:gd name="connsiteX10" fmla="*/ 43052 w 43256"/>
                  <a:gd name="connsiteY10" fmla="*/ 23181 h 37867"/>
                  <a:gd name="connsiteX11" fmla="*/ 37440 w 43256"/>
                  <a:gd name="connsiteY11" fmla="*/ 30063 h 37867"/>
                  <a:gd name="connsiteX12" fmla="*/ 35431 w 43256"/>
                  <a:gd name="connsiteY12" fmla="*/ 35960 h 37867"/>
                  <a:gd name="connsiteX13" fmla="*/ 28591 w 43256"/>
                  <a:gd name="connsiteY13" fmla="*/ 36674 h 37867"/>
                  <a:gd name="connsiteX14" fmla="*/ 23703 w 43256"/>
                  <a:gd name="connsiteY14" fmla="*/ 31842 h 37867"/>
                  <a:gd name="connsiteX15" fmla="*/ 12693 w 43256"/>
                  <a:gd name="connsiteY15" fmla="*/ 31710 h 37867"/>
                  <a:gd name="connsiteX16" fmla="*/ 5840 w 43256"/>
                  <a:gd name="connsiteY16" fmla="*/ 35331 h 37867"/>
                  <a:gd name="connsiteX17" fmla="*/ 1146 w 43256"/>
                  <a:gd name="connsiteY17" fmla="*/ 31109 h 37867"/>
                  <a:gd name="connsiteX18" fmla="*/ 2149 w 43256"/>
                  <a:gd name="connsiteY18" fmla="*/ 25410 h 37867"/>
                  <a:gd name="connsiteX19" fmla="*/ 31 w 43256"/>
                  <a:gd name="connsiteY19" fmla="*/ 19563 h 37867"/>
                  <a:gd name="connsiteX20" fmla="*/ 3899 w 43256"/>
                  <a:gd name="connsiteY20" fmla="*/ 14366 h 37867"/>
                  <a:gd name="connsiteX21" fmla="*/ 3936 w 43256"/>
                  <a:gd name="connsiteY21" fmla="*/ 14229 h 37867"/>
                  <a:gd name="connsiteX0" fmla="*/ 4729 w 43256"/>
                  <a:gd name="connsiteY0" fmla="*/ 26036 h 37867"/>
                  <a:gd name="connsiteX1" fmla="*/ 2196 w 43256"/>
                  <a:gd name="connsiteY1" fmla="*/ 25239 h 37867"/>
                  <a:gd name="connsiteX2" fmla="*/ 6964 w 43256"/>
                  <a:gd name="connsiteY2" fmla="*/ 34758 h 37867"/>
                  <a:gd name="connsiteX3" fmla="*/ 5856 w 43256"/>
                  <a:gd name="connsiteY3" fmla="*/ 35139 h 37867"/>
                  <a:gd name="connsiteX4" fmla="*/ 12691 w 43256"/>
                  <a:gd name="connsiteY4" fmla="*/ 30297 h 37867"/>
                  <a:gd name="connsiteX5" fmla="*/ 15846 w 43256"/>
                  <a:gd name="connsiteY5" fmla="*/ 28558 h 37867"/>
                  <a:gd name="connsiteX6" fmla="*/ 28863 w 43256"/>
                  <a:gd name="connsiteY6" fmla="*/ 34610 h 37867"/>
                  <a:gd name="connsiteX7" fmla="*/ 29552 w 43256"/>
                  <a:gd name="connsiteY7" fmla="*/ 29103 h 37867"/>
                  <a:gd name="connsiteX8" fmla="*/ 34165 w 43256"/>
                  <a:gd name="connsiteY8" fmla="*/ 22813 h 37867"/>
                  <a:gd name="connsiteX9" fmla="*/ 37416 w 43256"/>
                  <a:gd name="connsiteY9" fmla="*/ 29949 h 37867"/>
                  <a:gd name="connsiteX10" fmla="*/ 41834 w 43256"/>
                  <a:gd name="connsiteY10" fmla="*/ 15213 h 37867"/>
                  <a:gd name="connsiteX11" fmla="*/ 40386 w 43256"/>
                  <a:gd name="connsiteY11" fmla="*/ 17889 h 37867"/>
                  <a:gd name="connsiteX12" fmla="*/ 38360 w 43256"/>
                  <a:gd name="connsiteY12" fmla="*/ 5285 h 37867"/>
                  <a:gd name="connsiteX13" fmla="*/ 38436 w 43256"/>
                  <a:gd name="connsiteY13" fmla="*/ 6549 h 37867"/>
                  <a:gd name="connsiteX14" fmla="*/ 29114 w 43256"/>
                  <a:gd name="connsiteY14" fmla="*/ 3811 h 37867"/>
                  <a:gd name="connsiteX15" fmla="*/ 29856 w 43256"/>
                  <a:gd name="connsiteY15" fmla="*/ 2199 h 37867"/>
                  <a:gd name="connsiteX16" fmla="*/ 22177 w 43256"/>
                  <a:gd name="connsiteY16" fmla="*/ 4579 h 37867"/>
                  <a:gd name="connsiteX17" fmla="*/ 22536 w 43256"/>
                  <a:gd name="connsiteY17" fmla="*/ 3189 h 37867"/>
                  <a:gd name="connsiteX18" fmla="*/ 14036 w 43256"/>
                  <a:gd name="connsiteY18" fmla="*/ 5051 h 37867"/>
                  <a:gd name="connsiteX19" fmla="*/ 15336 w 43256"/>
                  <a:gd name="connsiteY19" fmla="*/ 6399 h 37867"/>
                  <a:gd name="connsiteX20" fmla="*/ 4163 w 43256"/>
                  <a:gd name="connsiteY20" fmla="*/ 15648 h 37867"/>
                  <a:gd name="connsiteX21" fmla="*/ 3936 w 43256"/>
                  <a:gd name="connsiteY21" fmla="*/ 14229 h 37867"/>
                  <a:gd name="connsiteX0" fmla="*/ 3936 w 43256"/>
                  <a:gd name="connsiteY0" fmla="*/ 14229 h 38601"/>
                  <a:gd name="connsiteX1" fmla="*/ 5659 w 43256"/>
                  <a:gd name="connsiteY1" fmla="*/ 6766 h 38601"/>
                  <a:gd name="connsiteX2" fmla="*/ 14041 w 43256"/>
                  <a:gd name="connsiteY2" fmla="*/ 5061 h 38601"/>
                  <a:gd name="connsiteX3" fmla="*/ 22492 w 43256"/>
                  <a:gd name="connsiteY3" fmla="*/ 3291 h 38601"/>
                  <a:gd name="connsiteX4" fmla="*/ 25785 w 43256"/>
                  <a:gd name="connsiteY4" fmla="*/ 59 h 38601"/>
                  <a:gd name="connsiteX5" fmla="*/ 29869 w 43256"/>
                  <a:gd name="connsiteY5" fmla="*/ 2340 h 38601"/>
                  <a:gd name="connsiteX6" fmla="*/ 35499 w 43256"/>
                  <a:gd name="connsiteY6" fmla="*/ 549 h 38601"/>
                  <a:gd name="connsiteX7" fmla="*/ 38354 w 43256"/>
                  <a:gd name="connsiteY7" fmla="*/ 5435 h 38601"/>
                  <a:gd name="connsiteX8" fmla="*/ 42018 w 43256"/>
                  <a:gd name="connsiteY8" fmla="*/ 10177 h 38601"/>
                  <a:gd name="connsiteX9" fmla="*/ 41854 w 43256"/>
                  <a:gd name="connsiteY9" fmla="*/ 15319 h 38601"/>
                  <a:gd name="connsiteX10" fmla="*/ 43052 w 43256"/>
                  <a:gd name="connsiteY10" fmla="*/ 23181 h 38601"/>
                  <a:gd name="connsiteX11" fmla="*/ 37440 w 43256"/>
                  <a:gd name="connsiteY11" fmla="*/ 30063 h 38601"/>
                  <a:gd name="connsiteX12" fmla="*/ 35431 w 43256"/>
                  <a:gd name="connsiteY12" fmla="*/ 35960 h 38601"/>
                  <a:gd name="connsiteX13" fmla="*/ 28591 w 43256"/>
                  <a:gd name="connsiteY13" fmla="*/ 36674 h 38601"/>
                  <a:gd name="connsiteX14" fmla="*/ 23703 w 43256"/>
                  <a:gd name="connsiteY14" fmla="*/ 31842 h 38601"/>
                  <a:gd name="connsiteX15" fmla="*/ 12693 w 43256"/>
                  <a:gd name="connsiteY15" fmla="*/ 31710 h 38601"/>
                  <a:gd name="connsiteX16" fmla="*/ 5840 w 43256"/>
                  <a:gd name="connsiteY16" fmla="*/ 35331 h 38601"/>
                  <a:gd name="connsiteX17" fmla="*/ 1146 w 43256"/>
                  <a:gd name="connsiteY17" fmla="*/ 31109 h 38601"/>
                  <a:gd name="connsiteX18" fmla="*/ 2149 w 43256"/>
                  <a:gd name="connsiteY18" fmla="*/ 25410 h 38601"/>
                  <a:gd name="connsiteX19" fmla="*/ 31 w 43256"/>
                  <a:gd name="connsiteY19" fmla="*/ 19563 h 38601"/>
                  <a:gd name="connsiteX20" fmla="*/ 3899 w 43256"/>
                  <a:gd name="connsiteY20" fmla="*/ 14366 h 38601"/>
                  <a:gd name="connsiteX21" fmla="*/ 3936 w 43256"/>
                  <a:gd name="connsiteY21" fmla="*/ 14229 h 38601"/>
                  <a:gd name="connsiteX0" fmla="*/ 4729 w 43256"/>
                  <a:gd name="connsiteY0" fmla="*/ 26036 h 38601"/>
                  <a:gd name="connsiteX1" fmla="*/ 2196 w 43256"/>
                  <a:gd name="connsiteY1" fmla="*/ 25239 h 38601"/>
                  <a:gd name="connsiteX2" fmla="*/ 6964 w 43256"/>
                  <a:gd name="connsiteY2" fmla="*/ 34758 h 38601"/>
                  <a:gd name="connsiteX3" fmla="*/ 5856 w 43256"/>
                  <a:gd name="connsiteY3" fmla="*/ 35139 h 38601"/>
                  <a:gd name="connsiteX4" fmla="*/ 12691 w 43256"/>
                  <a:gd name="connsiteY4" fmla="*/ 30297 h 38601"/>
                  <a:gd name="connsiteX5" fmla="*/ 15846 w 43256"/>
                  <a:gd name="connsiteY5" fmla="*/ 28558 h 38601"/>
                  <a:gd name="connsiteX6" fmla="*/ 28863 w 43256"/>
                  <a:gd name="connsiteY6" fmla="*/ 34610 h 38601"/>
                  <a:gd name="connsiteX7" fmla="*/ 29552 w 43256"/>
                  <a:gd name="connsiteY7" fmla="*/ 29103 h 38601"/>
                  <a:gd name="connsiteX8" fmla="*/ 34165 w 43256"/>
                  <a:gd name="connsiteY8" fmla="*/ 22813 h 38601"/>
                  <a:gd name="connsiteX9" fmla="*/ 40284 w 43256"/>
                  <a:gd name="connsiteY9" fmla="*/ 38601 h 38601"/>
                  <a:gd name="connsiteX10" fmla="*/ 41834 w 43256"/>
                  <a:gd name="connsiteY10" fmla="*/ 15213 h 38601"/>
                  <a:gd name="connsiteX11" fmla="*/ 40386 w 43256"/>
                  <a:gd name="connsiteY11" fmla="*/ 17889 h 38601"/>
                  <a:gd name="connsiteX12" fmla="*/ 38360 w 43256"/>
                  <a:gd name="connsiteY12" fmla="*/ 5285 h 38601"/>
                  <a:gd name="connsiteX13" fmla="*/ 38436 w 43256"/>
                  <a:gd name="connsiteY13" fmla="*/ 6549 h 38601"/>
                  <a:gd name="connsiteX14" fmla="*/ 29114 w 43256"/>
                  <a:gd name="connsiteY14" fmla="*/ 3811 h 38601"/>
                  <a:gd name="connsiteX15" fmla="*/ 29856 w 43256"/>
                  <a:gd name="connsiteY15" fmla="*/ 2199 h 38601"/>
                  <a:gd name="connsiteX16" fmla="*/ 22177 w 43256"/>
                  <a:gd name="connsiteY16" fmla="*/ 4579 h 38601"/>
                  <a:gd name="connsiteX17" fmla="*/ 22536 w 43256"/>
                  <a:gd name="connsiteY17" fmla="*/ 3189 h 38601"/>
                  <a:gd name="connsiteX18" fmla="*/ 14036 w 43256"/>
                  <a:gd name="connsiteY18" fmla="*/ 5051 h 38601"/>
                  <a:gd name="connsiteX19" fmla="*/ 15336 w 43256"/>
                  <a:gd name="connsiteY19" fmla="*/ 6399 h 38601"/>
                  <a:gd name="connsiteX20" fmla="*/ 4163 w 43256"/>
                  <a:gd name="connsiteY20" fmla="*/ 15648 h 38601"/>
                  <a:gd name="connsiteX21" fmla="*/ 3936 w 43256"/>
                  <a:gd name="connsiteY21" fmla="*/ 14229 h 38601"/>
                  <a:gd name="connsiteX0" fmla="*/ 3936 w 45033"/>
                  <a:gd name="connsiteY0" fmla="*/ 14229 h 38601"/>
                  <a:gd name="connsiteX1" fmla="*/ 5659 w 45033"/>
                  <a:gd name="connsiteY1" fmla="*/ 6766 h 38601"/>
                  <a:gd name="connsiteX2" fmla="*/ 14041 w 45033"/>
                  <a:gd name="connsiteY2" fmla="*/ 5061 h 38601"/>
                  <a:gd name="connsiteX3" fmla="*/ 22492 w 45033"/>
                  <a:gd name="connsiteY3" fmla="*/ 3291 h 38601"/>
                  <a:gd name="connsiteX4" fmla="*/ 25785 w 45033"/>
                  <a:gd name="connsiteY4" fmla="*/ 59 h 38601"/>
                  <a:gd name="connsiteX5" fmla="*/ 29869 w 45033"/>
                  <a:gd name="connsiteY5" fmla="*/ 2340 h 38601"/>
                  <a:gd name="connsiteX6" fmla="*/ 35499 w 45033"/>
                  <a:gd name="connsiteY6" fmla="*/ 549 h 38601"/>
                  <a:gd name="connsiteX7" fmla="*/ 38354 w 45033"/>
                  <a:gd name="connsiteY7" fmla="*/ 5435 h 38601"/>
                  <a:gd name="connsiteX8" fmla="*/ 42018 w 45033"/>
                  <a:gd name="connsiteY8" fmla="*/ 10177 h 38601"/>
                  <a:gd name="connsiteX9" fmla="*/ 41854 w 45033"/>
                  <a:gd name="connsiteY9" fmla="*/ 15319 h 38601"/>
                  <a:gd name="connsiteX10" fmla="*/ 44964 w 45033"/>
                  <a:gd name="connsiteY10" fmla="*/ 30597 h 38601"/>
                  <a:gd name="connsiteX11" fmla="*/ 37440 w 45033"/>
                  <a:gd name="connsiteY11" fmla="*/ 30063 h 38601"/>
                  <a:gd name="connsiteX12" fmla="*/ 35431 w 45033"/>
                  <a:gd name="connsiteY12" fmla="*/ 35960 h 38601"/>
                  <a:gd name="connsiteX13" fmla="*/ 28591 w 45033"/>
                  <a:gd name="connsiteY13" fmla="*/ 36674 h 38601"/>
                  <a:gd name="connsiteX14" fmla="*/ 23703 w 45033"/>
                  <a:gd name="connsiteY14" fmla="*/ 31842 h 38601"/>
                  <a:gd name="connsiteX15" fmla="*/ 12693 w 45033"/>
                  <a:gd name="connsiteY15" fmla="*/ 31710 h 38601"/>
                  <a:gd name="connsiteX16" fmla="*/ 5840 w 45033"/>
                  <a:gd name="connsiteY16" fmla="*/ 35331 h 38601"/>
                  <a:gd name="connsiteX17" fmla="*/ 1146 w 45033"/>
                  <a:gd name="connsiteY17" fmla="*/ 31109 h 38601"/>
                  <a:gd name="connsiteX18" fmla="*/ 2149 w 45033"/>
                  <a:gd name="connsiteY18" fmla="*/ 25410 h 38601"/>
                  <a:gd name="connsiteX19" fmla="*/ 31 w 45033"/>
                  <a:gd name="connsiteY19" fmla="*/ 19563 h 38601"/>
                  <a:gd name="connsiteX20" fmla="*/ 3899 w 45033"/>
                  <a:gd name="connsiteY20" fmla="*/ 14366 h 38601"/>
                  <a:gd name="connsiteX21" fmla="*/ 3936 w 45033"/>
                  <a:gd name="connsiteY21" fmla="*/ 14229 h 38601"/>
                  <a:gd name="connsiteX0" fmla="*/ 4729 w 45033"/>
                  <a:gd name="connsiteY0" fmla="*/ 26036 h 38601"/>
                  <a:gd name="connsiteX1" fmla="*/ 2196 w 45033"/>
                  <a:gd name="connsiteY1" fmla="*/ 25239 h 38601"/>
                  <a:gd name="connsiteX2" fmla="*/ 6964 w 45033"/>
                  <a:gd name="connsiteY2" fmla="*/ 34758 h 38601"/>
                  <a:gd name="connsiteX3" fmla="*/ 5856 w 45033"/>
                  <a:gd name="connsiteY3" fmla="*/ 35139 h 38601"/>
                  <a:gd name="connsiteX4" fmla="*/ 12691 w 45033"/>
                  <a:gd name="connsiteY4" fmla="*/ 30297 h 38601"/>
                  <a:gd name="connsiteX5" fmla="*/ 15846 w 45033"/>
                  <a:gd name="connsiteY5" fmla="*/ 28558 h 38601"/>
                  <a:gd name="connsiteX6" fmla="*/ 28863 w 45033"/>
                  <a:gd name="connsiteY6" fmla="*/ 34610 h 38601"/>
                  <a:gd name="connsiteX7" fmla="*/ 29552 w 45033"/>
                  <a:gd name="connsiteY7" fmla="*/ 29103 h 38601"/>
                  <a:gd name="connsiteX8" fmla="*/ 34165 w 45033"/>
                  <a:gd name="connsiteY8" fmla="*/ 22813 h 38601"/>
                  <a:gd name="connsiteX9" fmla="*/ 40284 w 45033"/>
                  <a:gd name="connsiteY9" fmla="*/ 38601 h 38601"/>
                  <a:gd name="connsiteX10" fmla="*/ 41834 w 45033"/>
                  <a:gd name="connsiteY10" fmla="*/ 15213 h 38601"/>
                  <a:gd name="connsiteX11" fmla="*/ 40386 w 45033"/>
                  <a:gd name="connsiteY11" fmla="*/ 17889 h 38601"/>
                  <a:gd name="connsiteX12" fmla="*/ 38360 w 45033"/>
                  <a:gd name="connsiteY12" fmla="*/ 5285 h 38601"/>
                  <a:gd name="connsiteX13" fmla="*/ 38436 w 45033"/>
                  <a:gd name="connsiteY13" fmla="*/ 6549 h 38601"/>
                  <a:gd name="connsiteX14" fmla="*/ 29114 w 45033"/>
                  <a:gd name="connsiteY14" fmla="*/ 3811 h 38601"/>
                  <a:gd name="connsiteX15" fmla="*/ 29856 w 45033"/>
                  <a:gd name="connsiteY15" fmla="*/ 2199 h 38601"/>
                  <a:gd name="connsiteX16" fmla="*/ 22177 w 45033"/>
                  <a:gd name="connsiteY16" fmla="*/ 4579 h 38601"/>
                  <a:gd name="connsiteX17" fmla="*/ 22536 w 45033"/>
                  <a:gd name="connsiteY17" fmla="*/ 3189 h 38601"/>
                  <a:gd name="connsiteX18" fmla="*/ 14036 w 45033"/>
                  <a:gd name="connsiteY18" fmla="*/ 5051 h 38601"/>
                  <a:gd name="connsiteX19" fmla="*/ 15336 w 45033"/>
                  <a:gd name="connsiteY19" fmla="*/ 6399 h 38601"/>
                  <a:gd name="connsiteX20" fmla="*/ 4163 w 45033"/>
                  <a:gd name="connsiteY20" fmla="*/ 15648 h 38601"/>
                  <a:gd name="connsiteX21" fmla="*/ 3936 w 45033"/>
                  <a:gd name="connsiteY21" fmla="*/ 14229 h 38601"/>
                  <a:gd name="connsiteX0" fmla="*/ 3936 w 44985"/>
                  <a:gd name="connsiteY0" fmla="*/ 14229 h 38601"/>
                  <a:gd name="connsiteX1" fmla="*/ 5659 w 44985"/>
                  <a:gd name="connsiteY1" fmla="*/ 6766 h 38601"/>
                  <a:gd name="connsiteX2" fmla="*/ 14041 w 44985"/>
                  <a:gd name="connsiteY2" fmla="*/ 5061 h 38601"/>
                  <a:gd name="connsiteX3" fmla="*/ 22492 w 44985"/>
                  <a:gd name="connsiteY3" fmla="*/ 3291 h 38601"/>
                  <a:gd name="connsiteX4" fmla="*/ 25785 w 44985"/>
                  <a:gd name="connsiteY4" fmla="*/ 59 h 38601"/>
                  <a:gd name="connsiteX5" fmla="*/ 29869 w 44985"/>
                  <a:gd name="connsiteY5" fmla="*/ 2340 h 38601"/>
                  <a:gd name="connsiteX6" fmla="*/ 35499 w 44985"/>
                  <a:gd name="connsiteY6" fmla="*/ 549 h 38601"/>
                  <a:gd name="connsiteX7" fmla="*/ 38354 w 44985"/>
                  <a:gd name="connsiteY7" fmla="*/ 5435 h 38601"/>
                  <a:gd name="connsiteX8" fmla="*/ 42018 w 44985"/>
                  <a:gd name="connsiteY8" fmla="*/ 10177 h 38601"/>
                  <a:gd name="connsiteX9" fmla="*/ 41854 w 44985"/>
                  <a:gd name="connsiteY9" fmla="*/ 15319 h 38601"/>
                  <a:gd name="connsiteX10" fmla="*/ 44964 w 44985"/>
                  <a:gd name="connsiteY10" fmla="*/ 30597 h 38601"/>
                  <a:gd name="connsiteX11" fmla="*/ 40308 w 44985"/>
                  <a:gd name="connsiteY11" fmla="*/ 36242 h 38601"/>
                  <a:gd name="connsiteX12" fmla="*/ 35431 w 44985"/>
                  <a:gd name="connsiteY12" fmla="*/ 35960 h 38601"/>
                  <a:gd name="connsiteX13" fmla="*/ 28591 w 44985"/>
                  <a:gd name="connsiteY13" fmla="*/ 36674 h 38601"/>
                  <a:gd name="connsiteX14" fmla="*/ 23703 w 44985"/>
                  <a:gd name="connsiteY14" fmla="*/ 31842 h 38601"/>
                  <a:gd name="connsiteX15" fmla="*/ 12693 w 44985"/>
                  <a:gd name="connsiteY15" fmla="*/ 31710 h 38601"/>
                  <a:gd name="connsiteX16" fmla="*/ 5840 w 44985"/>
                  <a:gd name="connsiteY16" fmla="*/ 35331 h 38601"/>
                  <a:gd name="connsiteX17" fmla="*/ 1146 w 44985"/>
                  <a:gd name="connsiteY17" fmla="*/ 31109 h 38601"/>
                  <a:gd name="connsiteX18" fmla="*/ 2149 w 44985"/>
                  <a:gd name="connsiteY18" fmla="*/ 25410 h 38601"/>
                  <a:gd name="connsiteX19" fmla="*/ 31 w 44985"/>
                  <a:gd name="connsiteY19" fmla="*/ 19563 h 38601"/>
                  <a:gd name="connsiteX20" fmla="*/ 3899 w 44985"/>
                  <a:gd name="connsiteY20" fmla="*/ 14366 h 38601"/>
                  <a:gd name="connsiteX21" fmla="*/ 3936 w 44985"/>
                  <a:gd name="connsiteY21" fmla="*/ 14229 h 38601"/>
                  <a:gd name="connsiteX0" fmla="*/ 4729 w 44985"/>
                  <a:gd name="connsiteY0" fmla="*/ 26036 h 38601"/>
                  <a:gd name="connsiteX1" fmla="*/ 2196 w 44985"/>
                  <a:gd name="connsiteY1" fmla="*/ 25239 h 38601"/>
                  <a:gd name="connsiteX2" fmla="*/ 6964 w 44985"/>
                  <a:gd name="connsiteY2" fmla="*/ 34758 h 38601"/>
                  <a:gd name="connsiteX3" fmla="*/ 5856 w 44985"/>
                  <a:gd name="connsiteY3" fmla="*/ 35139 h 38601"/>
                  <a:gd name="connsiteX4" fmla="*/ 12691 w 44985"/>
                  <a:gd name="connsiteY4" fmla="*/ 30297 h 38601"/>
                  <a:gd name="connsiteX5" fmla="*/ 15846 w 44985"/>
                  <a:gd name="connsiteY5" fmla="*/ 28558 h 38601"/>
                  <a:gd name="connsiteX6" fmla="*/ 28863 w 44985"/>
                  <a:gd name="connsiteY6" fmla="*/ 34610 h 38601"/>
                  <a:gd name="connsiteX7" fmla="*/ 29552 w 44985"/>
                  <a:gd name="connsiteY7" fmla="*/ 29103 h 38601"/>
                  <a:gd name="connsiteX8" fmla="*/ 34165 w 44985"/>
                  <a:gd name="connsiteY8" fmla="*/ 22813 h 38601"/>
                  <a:gd name="connsiteX9" fmla="*/ 40284 w 44985"/>
                  <a:gd name="connsiteY9" fmla="*/ 38601 h 38601"/>
                  <a:gd name="connsiteX10" fmla="*/ 41834 w 44985"/>
                  <a:gd name="connsiteY10" fmla="*/ 15213 h 38601"/>
                  <a:gd name="connsiteX11" fmla="*/ 40386 w 44985"/>
                  <a:gd name="connsiteY11" fmla="*/ 17889 h 38601"/>
                  <a:gd name="connsiteX12" fmla="*/ 38360 w 44985"/>
                  <a:gd name="connsiteY12" fmla="*/ 5285 h 38601"/>
                  <a:gd name="connsiteX13" fmla="*/ 38436 w 44985"/>
                  <a:gd name="connsiteY13" fmla="*/ 6549 h 38601"/>
                  <a:gd name="connsiteX14" fmla="*/ 29114 w 44985"/>
                  <a:gd name="connsiteY14" fmla="*/ 3811 h 38601"/>
                  <a:gd name="connsiteX15" fmla="*/ 29856 w 44985"/>
                  <a:gd name="connsiteY15" fmla="*/ 2199 h 38601"/>
                  <a:gd name="connsiteX16" fmla="*/ 22177 w 44985"/>
                  <a:gd name="connsiteY16" fmla="*/ 4579 h 38601"/>
                  <a:gd name="connsiteX17" fmla="*/ 22536 w 44985"/>
                  <a:gd name="connsiteY17" fmla="*/ 3189 h 38601"/>
                  <a:gd name="connsiteX18" fmla="*/ 14036 w 44985"/>
                  <a:gd name="connsiteY18" fmla="*/ 5051 h 38601"/>
                  <a:gd name="connsiteX19" fmla="*/ 15336 w 44985"/>
                  <a:gd name="connsiteY19" fmla="*/ 6399 h 38601"/>
                  <a:gd name="connsiteX20" fmla="*/ 4163 w 44985"/>
                  <a:gd name="connsiteY20" fmla="*/ 15648 h 38601"/>
                  <a:gd name="connsiteX21" fmla="*/ 3936 w 44985"/>
                  <a:gd name="connsiteY21" fmla="*/ 14229 h 38601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4729 w 44985"/>
                  <a:gd name="connsiteY0" fmla="*/ 26036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1861 w 44985"/>
                  <a:gd name="connsiteY0" fmla="*/ 35923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7880 w 48929"/>
                  <a:gd name="connsiteY0" fmla="*/ 14229 h 47046"/>
                  <a:gd name="connsiteX1" fmla="*/ 9603 w 48929"/>
                  <a:gd name="connsiteY1" fmla="*/ 6766 h 47046"/>
                  <a:gd name="connsiteX2" fmla="*/ 17985 w 48929"/>
                  <a:gd name="connsiteY2" fmla="*/ 5061 h 47046"/>
                  <a:gd name="connsiteX3" fmla="*/ 26436 w 48929"/>
                  <a:gd name="connsiteY3" fmla="*/ 3291 h 47046"/>
                  <a:gd name="connsiteX4" fmla="*/ 29729 w 48929"/>
                  <a:gd name="connsiteY4" fmla="*/ 59 h 47046"/>
                  <a:gd name="connsiteX5" fmla="*/ 33813 w 48929"/>
                  <a:gd name="connsiteY5" fmla="*/ 2340 h 47046"/>
                  <a:gd name="connsiteX6" fmla="*/ 39443 w 48929"/>
                  <a:gd name="connsiteY6" fmla="*/ 549 h 47046"/>
                  <a:gd name="connsiteX7" fmla="*/ 42298 w 48929"/>
                  <a:gd name="connsiteY7" fmla="*/ 5435 h 47046"/>
                  <a:gd name="connsiteX8" fmla="*/ 45962 w 48929"/>
                  <a:gd name="connsiteY8" fmla="*/ 10177 h 47046"/>
                  <a:gd name="connsiteX9" fmla="*/ 45798 w 48929"/>
                  <a:gd name="connsiteY9" fmla="*/ 15319 h 47046"/>
                  <a:gd name="connsiteX10" fmla="*/ 48908 w 48929"/>
                  <a:gd name="connsiteY10" fmla="*/ 30597 h 47046"/>
                  <a:gd name="connsiteX11" fmla="*/ 44252 w 48929"/>
                  <a:gd name="connsiteY11" fmla="*/ 36242 h 47046"/>
                  <a:gd name="connsiteX12" fmla="*/ 39375 w 48929"/>
                  <a:gd name="connsiteY12" fmla="*/ 35960 h 47046"/>
                  <a:gd name="connsiteX13" fmla="*/ 32535 w 48929"/>
                  <a:gd name="connsiteY13" fmla="*/ 36674 h 47046"/>
                  <a:gd name="connsiteX14" fmla="*/ 27647 w 48929"/>
                  <a:gd name="connsiteY14" fmla="*/ 31842 h 47046"/>
                  <a:gd name="connsiteX15" fmla="*/ 16637 w 48929"/>
                  <a:gd name="connsiteY15" fmla="*/ 31710 h 47046"/>
                  <a:gd name="connsiteX16" fmla="*/ 9784 w 48929"/>
                  <a:gd name="connsiteY16" fmla="*/ 35331 h 47046"/>
                  <a:gd name="connsiteX17" fmla="*/ 5090 w 48929"/>
                  <a:gd name="connsiteY17" fmla="*/ 31109 h 47046"/>
                  <a:gd name="connsiteX18" fmla="*/ 6093 w 48929"/>
                  <a:gd name="connsiteY18" fmla="*/ 25410 h 47046"/>
                  <a:gd name="connsiteX19" fmla="*/ 3975 w 48929"/>
                  <a:gd name="connsiteY19" fmla="*/ 19563 h 47046"/>
                  <a:gd name="connsiteX20" fmla="*/ 7843 w 48929"/>
                  <a:gd name="connsiteY20" fmla="*/ 14366 h 47046"/>
                  <a:gd name="connsiteX21" fmla="*/ 7880 w 48929"/>
                  <a:gd name="connsiteY21" fmla="*/ 14229 h 47046"/>
                  <a:gd name="connsiteX0" fmla="*/ 70 w 48929"/>
                  <a:gd name="connsiteY0" fmla="*/ 47046 h 47046"/>
                  <a:gd name="connsiteX1" fmla="*/ 6140 w 48929"/>
                  <a:gd name="connsiteY1" fmla="*/ 25239 h 47046"/>
                  <a:gd name="connsiteX2" fmla="*/ 10908 w 48929"/>
                  <a:gd name="connsiteY2" fmla="*/ 34758 h 47046"/>
                  <a:gd name="connsiteX3" fmla="*/ 7888 w 48929"/>
                  <a:gd name="connsiteY3" fmla="*/ 42554 h 47046"/>
                  <a:gd name="connsiteX4" fmla="*/ 16635 w 48929"/>
                  <a:gd name="connsiteY4" fmla="*/ 30297 h 47046"/>
                  <a:gd name="connsiteX5" fmla="*/ 19790 w 48929"/>
                  <a:gd name="connsiteY5" fmla="*/ 28558 h 47046"/>
                  <a:gd name="connsiteX6" fmla="*/ 32807 w 48929"/>
                  <a:gd name="connsiteY6" fmla="*/ 34610 h 47046"/>
                  <a:gd name="connsiteX7" fmla="*/ 33496 w 48929"/>
                  <a:gd name="connsiteY7" fmla="*/ 29103 h 47046"/>
                  <a:gd name="connsiteX8" fmla="*/ 38109 w 48929"/>
                  <a:gd name="connsiteY8" fmla="*/ 22813 h 47046"/>
                  <a:gd name="connsiteX9" fmla="*/ 44228 w 48929"/>
                  <a:gd name="connsiteY9" fmla="*/ 38601 h 47046"/>
                  <a:gd name="connsiteX10" fmla="*/ 45778 w 48929"/>
                  <a:gd name="connsiteY10" fmla="*/ 15213 h 47046"/>
                  <a:gd name="connsiteX11" fmla="*/ 44330 w 48929"/>
                  <a:gd name="connsiteY11" fmla="*/ 17889 h 47046"/>
                  <a:gd name="connsiteX12" fmla="*/ 42304 w 48929"/>
                  <a:gd name="connsiteY12" fmla="*/ 5285 h 47046"/>
                  <a:gd name="connsiteX13" fmla="*/ 42380 w 48929"/>
                  <a:gd name="connsiteY13" fmla="*/ 6549 h 47046"/>
                  <a:gd name="connsiteX14" fmla="*/ 33058 w 48929"/>
                  <a:gd name="connsiteY14" fmla="*/ 3811 h 47046"/>
                  <a:gd name="connsiteX15" fmla="*/ 33800 w 48929"/>
                  <a:gd name="connsiteY15" fmla="*/ 2199 h 47046"/>
                  <a:gd name="connsiteX16" fmla="*/ 26121 w 48929"/>
                  <a:gd name="connsiteY16" fmla="*/ 4579 h 47046"/>
                  <a:gd name="connsiteX17" fmla="*/ 26480 w 48929"/>
                  <a:gd name="connsiteY17" fmla="*/ 3189 h 47046"/>
                  <a:gd name="connsiteX18" fmla="*/ 17980 w 48929"/>
                  <a:gd name="connsiteY18" fmla="*/ 5051 h 47046"/>
                  <a:gd name="connsiteX19" fmla="*/ 19280 w 48929"/>
                  <a:gd name="connsiteY19" fmla="*/ 6399 h 47046"/>
                  <a:gd name="connsiteX20" fmla="*/ 8107 w 48929"/>
                  <a:gd name="connsiteY20" fmla="*/ 15648 h 47046"/>
                  <a:gd name="connsiteX21" fmla="*/ 7880 w 48929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7393 w 52347"/>
                  <a:gd name="connsiteY19" fmla="*/ 19563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6459 w 52347"/>
                  <a:gd name="connsiteY18" fmla="*/ 3119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7" h="47046">
                    <a:moveTo>
                      <a:pt x="11298" y="14229"/>
                    </a:moveTo>
                    <a:cubicBezTo>
                      <a:pt x="11027" y="11516"/>
                      <a:pt x="11659" y="8780"/>
                      <a:pt x="13021" y="6766"/>
                    </a:cubicBezTo>
                    <a:cubicBezTo>
                      <a:pt x="15173" y="3585"/>
                      <a:pt x="18662" y="2876"/>
                      <a:pt x="21403" y="5061"/>
                    </a:cubicBezTo>
                    <a:cubicBezTo>
                      <a:pt x="23076" y="768"/>
                      <a:pt x="27312" y="-119"/>
                      <a:pt x="29854" y="3291"/>
                    </a:cubicBezTo>
                    <a:cubicBezTo>
                      <a:pt x="30495" y="1542"/>
                      <a:pt x="31726" y="333"/>
                      <a:pt x="33147" y="59"/>
                    </a:cubicBezTo>
                    <a:cubicBezTo>
                      <a:pt x="34711" y="-243"/>
                      <a:pt x="36273" y="629"/>
                      <a:pt x="37231" y="2340"/>
                    </a:cubicBezTo>
                    <a:cubicBezTo>
                      <a:pt x="38613" y="126"/>
                      <a:pt x="40899" y="-601"/>
                      <a:pt x="42861" y="549"/>
                    </a:cubicBezTo>
                    <a:cubicBezTo>
                      <a:pt x="44356" y="1425"/>
                      <a:pt x="45428" y="3259"/>
                      <a:pt x="45716" y="5435"/>
                    </a:cubicBezTo>
                    <a:cubicBezTo>
                      <a:pt x="47444" y="6077"/>
                      <a:pt x="48820" y="7857"/>
                      <a:pt x="49380" y="10177"/>
                    </a:cubicBezTo>
                    <a:cubicBezTo>
                      <a:pt x="49787" y="11861"/>
                      <a:pt x="49729" y="13690"/>
                      <a:pt x="49216" y="15319"/>
                    </a:cubicBezTo>
                    <a:cubicBezTo>
                      <a:pt x="50477" y="17553"/>
                      <a:pt x="52584" y="27110"/>
                      <a:pt x="52326" y="30597"/>
                    </a:cubicBezTo>
                    <a:cubicBezTo>
                      <a:pt x="52068" y="34084"/>
                      <a:pt x="50394" y="35712"/>
                      <a:pt x="47670" y="36242"/>
                    </a:cubicBezTo>
                    <a:cubicBezTo>
                      <a:pt x="47657" y="38509"/>
                      <a:pt x="44746" y="35888"/>
                      <a:pt x="42793" y="35960"/>
                    </a:cubicBezTo>
                    <a:cubicBezTo>
                      <a:pt x="40840" y="36032"/>
                      <a:pt x="38102" y="38498"/>
                      <a:pt x="35953" y="36674"/>
                    </a:cubicBezTo>
                    <a:cubicBezTo>
                      <a:pt x="35258" y="39807"/>
                      <a:pt x="33715" y="32669"/>
                      <a:pt x="31065" y="31842"/>
                    </a:cubicBezTo>
                    <a:cubicBezTo>
                      <a:pt x="28415" y="31015"/>
                      <a:pt x="21626" y="34917"/>
                      <a:pt x="20055" y="31710"/>
                    </a:cubicBezTo>
                    <a:cubicBezTo>
                      <a:pt x="16347" y="34754"/>
                      <a:pt x="15354" y="40458"/>
                      <a:pt x="13202" y="35331"/>
                    </a:cubicBezTo>
                    <a:cubicBezTo>
                      <a:pt x="11088" y="35668"/>
                      <a:pt x="9632" y="31799"/>
                      <a:pt x="8508" y="31109"/>
                    </a:cubicBezTo>
                    <a:cubicBezTo>
                      <a:pt x="7384" y="30419"/>
                      <a:pt x="5406" y="32716"/>
                      <a:pt x="6459" y="31190"/>
                    </a:cubicBezTo>
                    <a:cubicBezTo>
                      <a:pt x="4965" y="29993"/>
                      <a:pt x="2406" y="19444"/>
                      <a:pt x="2614" y="17091"/>
                    </a:cubicBezTo>
                    <a:cubicBezTo>
                      <a:pt x="2858" y="14336"/>
                      <a:pt x="9243" y="14650"/>
                      <a:pt x="11261" y="14366"/>
                    </a:cubicBezTo>
                    <a:cubicBezTo>
                      <a:pt x="11273" y="14320"/>
                      <a:pt x="11286" y="14275"/>
                      <a:pt x="11298" y="14229"/>
                    </a:cubicBezTo>
                    <a:close/>
                  </a:path>
                  <a:path w="52347" h="47046" fill="none" extrusionOk="0">
                    <a:moveTo>
                      <a:pt x="3488" y="47046"/>
                    </a:moveTo>
                    <a:cubicBezTo>
                      <a:pt x="2604" y="47140"/>
                      <a:pt x="765" y="35739"/>
                      <a:pt x="0" y="35126"/>
                    </a:cubicBezTo>
                    <a:moveTo>
                      <a:pt x="14326" y="34758"/>
                    </a:moveTo>
                    <a:cubicBezTo>
                      <a:pt x="13971" y="34951"/>
                      <a:pt x="11686" y="42494"/>
                      <a:pt x="11306" y="42554"/>
                    </a:cubicBezTo>
                    <a:moveTo>
                      <a:pt x="20053" y="30297"/>
                    </a:moveTo>
                    <a:cubicBezTo>
                      <a:pt x="19786" y="29751"/>
                      <a:pt x="23385" y="29169"/>
                      <a:pt x="23208" y="28558"/>
                    </a:cubicBezTo>
                    <a:moveTo>
                      <a:pt x="36225" y="34610"/>
                    </a:moveTo>
                    <a:cubicBezTo>
                      <a:pt x="36186" y="35257"/>
                      <a:pt x="37052" y="28481"/>
                      <a:pt x="36914" y="29103"/>
                    </a:cubicBezTo>
                    <a:moveTo>
                      <a:pt x="41527" y="22813"/>
                    </a:moveTo>
                    <a:cubicBezTo>
                      <a:pt x="43531" y="24141"/>
                      <a:pt x="47664" y="35569"/>
                      <a:pt x="47646" y="38601"/>
                    </a:cubicBezTo>
                    <a:moveTo>
                      <a:pt x="49196" y="15213"/>
                    </a:moveTo>
                    <a:cubicBezTo>
                      <a:pt x="48871" y="16245"/>
                      <a:pt x="48376" y="17161"/>
                      <a:pt x="47748" y="17889"/>
                    </a:cubicBezTo>
                    <a:moveTo>
                      <a:pt x="45722" y="5285"/>
                    </a:moveTo>
                    <a:cubicBezTo>
                      <a:pt x="45777" y="5702"/>
                      <a:pt x="45803" y="6125"/>
                      <a:pt x="45798" y="6549"/>
                    </a:cubicBezTo>
                    <a:moveTo>
                      <a:pt x="36476" y="3811"/>
                    </a:moveTo>
                    <a:cubicBezTo>
                      <a:pt x="36665" y="3228"/>
                      <a:pt x="36914" y="2685"/>
                      <a:pt x="37218" y="2199"/>
                    </a:cubicBezTo>
                    <a:moveTo>
                      <a:pt x="29539" y="4579"/>
                    </a:moveTo>
                    <a:cubicBezTo>
                      <a:pt x="29616" y="4097"/>
                      <a:pt x="29737" y="3630"/>
                      <a:pt x="29898" y="3189"/>
                    </a:cubicBezTo>
                    <a:moveTo>
                      <a:pt x="21398" y="5051"/>
                    </a:moveTo>
                    <a:cubicBezTo>
                      <a:pt x="21870" y="5427"/>
                      <a:pt x="22306" y="5880"/>
                      <a:pt x="22698" y="6399"/>
                    </a:cubicBezTo>
                    <a:moveTo>
                      <a:pt x="11525" y="15648"/>
                    </a:moveTo>
                    <a:cubicBezTo>
                      <a:pt x="11422" y="15184"/>
                      <a:pt x="11346" y="14710"/>
                      <a:pt x="11298" y="14229"/>
                    </a:cubicBezTo>
                  </a:path>
                </a:pathLst>
              </a:cu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Grupo 38"/>
            <p:cNvGrpSpPr/>
            <p:nvPr/>
          </p:nvGrpSpPr>
          <p:grpSpPr>
            <a:xfrm>
              <a:off x="2803780" y="1514876"/>
              <a:ext cx="65106" cy="357874"/>
              <a:chOff x="2572527" y="3987160"/>
              <a:chExt cx="65106" cy="357874"/>
            </a:xfrm>
          </p:grpSpPr>
          <p:sp>
            <p:nvSpPr>
              <p:cNvPr id="40" name="Menos 39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Triângulo isósceles 40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Triângulo isósceles 41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7" name="Grupo 60"/>
          <p:cNvGrpSpPr/>
          <p:nvPr/>
        </p:nvGrpSpPr>
        <p:grpSpPr>
          <a:xfrm>
            <a:off x="6984188" y="4906620"/>
            <a:ext cx="763200" cy="676800"/>
            <a:chOff x="4035989" y="1251545"/>
            <a:chExt cx="980687" cy="1158375"/>
          </a:xfrm>
        </p:grpSpPr>
        <p:sp>
          <p:nvSpPr>
            <p:cNvPr id="62" name="Forma livre 61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8" name="Grupo 62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39" name="Grupo 63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43" name="Grupo 66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45" name="Grupo 70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77" name="Lua 76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8" name="Grupo 77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50" name="Grupo 78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61" name="Grupo 84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63" name="Grupo 87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90" name="Trapezoide 89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1" name="Retângulo 90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2" name="Fluxograma: Conector 91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3" name="Lua 92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4" name="Forma livre 93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5" name="Trapezoide 94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accent5">
                                    <a:lumMod val="50000"/>
                                    <a:shade val="30000"/>
                                    <a:satMod val="115000"/>
                                  </a:schemeClr>
                                </a:gs>
                                <a:gs pos="50000">
                                  <a:schemeClr val="accent5">
                                    <a:lumMod val="50000"/>
                                    <a:shade val="67500"/>
                                    <a:satMod val="115000"/>
                                  </a:schemeClr>
                                </a:gs>
                                <a:gs pos="100000">
                                  <a:schemeClr val="accent5">
                                    <a:lumMod val="50000"/>
                                    <a:shade val="100000"/>
                                    <a:satMod val="115000"/>
                                  </a:schemeClr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6" name="Forma livre 95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7" name="Forma livre 96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8" name="Forma livre 97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9" name="Forma livre 98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89" name="Lua 88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86" name="Lua 85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7" name="Lua 86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64" name="Grupo 79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81" name="Forma livre 80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2" name="Forma livre 81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3" name="Forma livre 82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4" name="Forma livre 83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</p:grpSp>
              <p:sp>
                <p:nvSpPr>
                  <p:cNvPr id="72" name="Retângulo 71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67" name="Grupo 72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74" name="Menos 73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5" name="Triângulo isósceles 74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grpSp>
              <p:nvGrpSpPr>
                <p:cNvPr id="68" name="Grupo 67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69" name="Forma livre 68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70" name="Forma livre 69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65" name="Forma livre 64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00" name="Seta para cima 99"/>
          <p:cNvSpPr/>
          <p:nvPr/>
        </p:nvSpPr>
        <p:spPr>
          <a:xfrm>
            <a:off x="4429528" y="4703106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Seta para cima 100"/>
          <p:cNvSpPr/>
          <p:nvPr/>
        </p:nvSpPr>
        <p:spPr>
          <a:xfrm>
            <a:off x="5464164" y="4703057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Seta para cima 101"/>
          <p:cNvSpPr/>
          <p:nvPr/>
        </p:nvSpPr>
        <p:spPr>
          <a:xfrm>
            <a:off x="7282746" y="4687168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4217702" y="560656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183,58</a:t>
            </a:r>
            <a:endParaRPr lang="pt-BR" sz="900" b="1" dirty="0"/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5274763" y="560375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246,23</a:t>
            </a:r>
            <a:endParaRPr lang="pt-BR" sz="900" b="1" dirty="0"/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7089563" y="5606152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357,45</a:t>
            </a:r>
            <a:endParaRPr lang="pt-BR" sz="900" b="1" dirty="0"/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1115032" y="1700808"/>
            <a:ext cx="7633432" cy="139413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  <a:effectLst>
            <a:outerShdw blurRad="107950" dist="1270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Por exemplo: três alunos participaram do </a:t>
            </a:r>
            <a:r>
              <a:rPr lang="pt-BR" sz="2400" dirty="0" err="1" smtClean="0">
                <a:solidFill>
                  <a:schemeClr val="tx2"/>
                </a:solidFill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</a:rPr>
              <a:t>: dispondo das suas médias de proficiência, verifica-se  em que ponto da escala se encontram.</a:t>
            </a:r>
            <a:endParaRPr lang="pt-BR" sz="2400" dirty="0">
              <a:solidFill>
                <a:schemeClr val="tx2"/>
              </a:solidFill>
            </a:endParaRPr>
          </a:p>
        </p:txBody>
      </p:sp>
      <p:grpSp>
        <p:nvGrpSpPr>
          <p:cNvPr id="71" name="Grupo 106"/>
          <p:cNvGrpSpPr/>
          <p:nvPr/>
        </p:nvGrpSpPr>
        <p:grpSpPr>
          <a:xfrm>
            <a:off x="2555192" y="3904832"/>
            <a:ext cx="6048673" cy="604288"/>
            <a:chOff x="2128490" y="2404756"/>
            <a:chExt cx="5327185" cy="291600"/>
          </a:xfrm>
        </p:grpSpPr>
        <p:grpSp>
          <p:nvGrpSpPr>
            <p:cNvPr id="73" name="Grupo 10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8" name="Grupo 11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29" name="Fluxograma: Cartão 12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0" name="Fluxograma: Cartão 12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9" name="Grupo 13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3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o 13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72" name="Conector reto 17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ector reto 17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ector reto 17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ector reto 17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upo 13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62" name="Conector reto 16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ector reto 16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ector reto 16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ector reto 16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ector reto 16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ector reto 16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to 16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ector reto 17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upo 13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ector reto 15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ector reto 15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ector reto 15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ector reto 15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ector reto 15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ector reto 15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ector reto 16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upo 13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upo 13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CaixaDeTexto 11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7" name="CaixaDeTexto 11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 flipH="1">
                <a:off x="4023554" y="1426018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C00000"/>
                    </a:solidFill>
                    <a:latin typeface="Garamond" pitchFamily="18" charset="0"/>
                  </a:rPr>
                  <a:t>250</a:t>
                </a:r>
                <a:endParaRPr lang="pt-BR" sz="1200" b="1" dirty="0">
                  <a:solidFill>
                    <a:srgbClr val="C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24" name="CaixaDeTexto 12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25" name="CaixaDeTexto 12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26" name="CaixaDeTexto 12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27" name="CaixaDeTexto 12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09" name="Conector reto 10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sp>
        <p:nvSpPr>
          <p:cNvPr id="202" name="Fluxograma: Conector 201"/>
          <p:cNvSpPr/>
          <p:nvPr/>
        </p:nvSpPr>
        <p:spPr>
          <a:xfrm>
            <a:off x="395536" y="2278384"/>
            <a:ext cx="901919" cy="1397630"/>
          </a:xfrm>
          <a:prstGeom prst="flowChartConnector">
            <a:avLst/>
          </a:prstGeom>
          <a:solidFill>
            <a:schemeClr val="tx2"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4438" y="2256620"/>
            <a:ext cx="8294026" cy="352839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3828022" y="3048708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0"/>
          <p:cNvGrpSpPr/>
          <p:nvPr/>
        </p:nvGrpSpPr>
        <p:grpSpPr>
          <a:xfrm>
            <a:off x="3688846" y="3331977"/>
            <a:ext cx="660678" cy="574699"/>
            <a:chOff x="4035989" y="1251545"/>
            <a:chExt cx="980687" cy="1158375"/>
          </a:xfrm>
        </p:grpSpPr>
        <p:sp>
          <p:nvSpPr>
            <p:cNvPr id="13" name="Forma livre 12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4" name="Grupo 14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5" name="Grupo 17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6" name="Grupo 21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28" name="Lua 27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8" name="Grupo 28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9" name="Grupo 29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11" name="Grupo 35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12" name="Grupo 38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41" name="Trapezoide 40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2" name="Retângulo 41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3" name="Fluxograma: Conector 42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4" name="Lua 43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5" name="Forma livre 44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6" name="Trapezoide 45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7" name="Forma livre 46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8" name="Forma livre 47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9" name="Forma livre 48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50" name="Forma livre 49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Lua 39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7" name="Lua 36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8" name="Lua 37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14" name="Grupo 30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32" name="Forma livre 31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3" name="Forma livre 32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4" name="Forma livre 33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5" name="Forma livre 34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" name="Retângulo 22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15" name="Grupo 23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25" name="Menos 24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6" name="Triângulo isósceles 25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7" name="Triângulo isósceles 26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</p:grpSp>
            <p:grpSp>
              <p:nvGrpSpPr>
                <p:cNvPr id="18" name="Grupo 18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20" name="Forma livre 19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" name="Forma livre 20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16" name="Forma livre 15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1" name="Retângulo de cantos arredondados 50"/>
          <p:cNvSpPr/>
          <p:nvPr/>
        </p:nvSpPr>
        <p:spPr>
          <a:xfrm>
            <a:off x="3419872" y="3888313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Ana=271</a:t>
            </a:r>
            <a:endParaRPr lang="pt-BR" sz="1300" b="1" dirty="0"/>
          </a:p>
        </p:txBody>
      </p:sp>
      <p:grpSp>
        <p:nvGrpSpPr>
          <p:cNvPr id="19" name="Grupo 51"/>
          <p:cNvGrpSpPr/>
          <p:nvPr/>
        </p:nvGrpSpPr>
        <p:grpSpPr>
          <a:xfrm>
            <a:off x="467543" y="2604333"/>
            <a:ext cx="6048673" cy="444375"/>
            <a:chOff x="2128490" y="2404756"/>
            <a:chExt cx="5327185" cy="291600"/>
          </a:xfrm>
        </p:grpSpPr>
        <p:grpSp>
          <p:nvGrpSpPr>
            <p:cNvPr id="22" name="Grupo 52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24" name="Grupo 59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73" name="Retângulo 72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4" name="Fluxograma: Cartão 73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5" name="Fluxograma: Cartão 74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29" name="Grupo 75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37" name="Conector reto 13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o 76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27" name="Conector reto 12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o 77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to 11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to 12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to 12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to 12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ector reto 12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upo 78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07" name="Conector reto 10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to 10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to 10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to 110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to 11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o 79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97" name="Conector reto 9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to 9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to 9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to 9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to 10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to 10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to 10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80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87" name="Conector reto 8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to 8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to 8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to 8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to 9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to 9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to 9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to 9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to 9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to 9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o 81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to 83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to 84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aixaDeTexto 60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54" name="Conector reto 53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60" name="Grupo 146"/>
          <p:cNvGrpSpPr/>
          <p:nvPr/>
        </p:nvGrpSpPr>
        <p:grpSpPr>
          <a:xfrm>
            <a:off x="452076" y="4488868"/>
            <a:ext cx="6048673" cy="444375"/>
            <a:chOff x="2128490" y="2404756"/>
            <a:chExt cx="5327185" cy="291600"/>
          </a:xfrm>
        </p:grpSpPr>
        <p:grpSp>
          <p:nvGrpSpPr>
            <p:cNvPr id="76" name="Grupo 14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7" name="Grupo 15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68" name="Retângulo 16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69" name="Fluxograma: Cartão 16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70" name="Fluxograma: Cartão 16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8" name="Grupo 17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32" name="Conector reto 23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o 17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22" name="Conector reto 22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7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o 17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o 17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upo 17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upo 17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CaixaDeTexto 15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7" name="CaixaDeTexto 15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9" name="CaixaDeTexto 15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61" name="CaixaDeTexto 16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65" name="CaixaDeTexto 16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ixaDeTexto 15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155" name="Grupo 241"/>
          <p:cNvGrpSpPr/>
          <p:nvPr/>
        </p:nvGrpSpPr>
        <p:grpSpPr>
          <a:xfrm>
            <a:off x="4427984" y="5201445"/>
            <a:ext cx="662400" cy="576000"/>
            <a:chOff x="3913371" y="3670071"/>
            <a:chExt cx="669600" cy="594000"/>
          </a:xfrm>
        </p:grpSpPr>
        <p:grpSp>
          <p:nvGrpSpPr>
            <p:cNvPr id="171" name="Grupo 242"/>
            <p:cNvGrpSpPr/>
            <p:nvPr/>
          </p:nvGrpSpPr>
          <p:grpSpPr>
            <a:xfrm>
              <a:off x="3913371" y="3670071"/>
              <a:ext cx="669600" cy="594000"/>
              <a:chOff x="2195736" y="3363838"/>
              <a:chExt cx="953454" cy="1368152"/>
            </a:xfrm>
          </p:grpSpPr>
          <p:grpSp>
            <p:nvGrpSpPr>
              <p:cNvPr id="172" name="Grupo 244"/>
              <p:cNvGrpSpPr/>
              <p:nvPr/>
            </p:nvGrpSpPr>
            <p:grpSpPr>
              <a:xfrm>
                <a:off x="2195736" y="3363838"/>
                <a:ext cx="953454" cy="1368152"/>
                <a:chOff x="2195736" y="2211710"/>
                <a:chExt cx="953454" cy="1368152"/>
              </a:xfrm>
            </p:grpSpPr>
            <p:sp>
              <p:nvSpPr>
                <p:cNvPr id="247" name="Forma livre 246"/>
                <p:cNvSpPr/>
                <p:nvPr/>
              </p:nvSpPr>
              <p:spPr>
                <a:xfrm>
                  <a:off x="2688609" y="2224585"/>
                  <a:ext cx="68239" cy="68466"/>
                </a:xfrm>
                <a:custGeom>
                  <a:avLst/>
                  <a:gdLst>
                    <a:gd name="connsiteX0" fmla="*/ 0 w 68239"/>
                    <a:gd name="connsiteY0" fmla="*/ 0 h 68466"/>
                    <a:gd name="connsiteX1" fmla="*/ 20471 w 68239"/>
                    <a:gd name="connsiteY1" fmla="*/ 40944 h 68466"/>
                    <a:gd name="connsiteX2" fmla="*/ 27295 w 68239"/>
                    <a:gd name="connsiteY2" fmla="*/ 61415 h 68466"/>
                    <a:gd name="connsiteX3" fmla="*/ 68239 w 68239"/>
                    <a:gd name="connsiteY3" fmla="*/ 68239 h 6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239" h="68466">
                      <a:moveTo>
                        <a:pt x="0" y="0"/>
                      </a:moveTo>
                      <a:cubicBezTo>
                        <a:pt x="6824" y="13648"/>
                        <a:pt x="14274" y="27000"/>
                        <a:pt x="20471" y="40944"/>
                      </a:cubicBezTo>
                      <a:cubicBezTo>
                        <a:pt x="23392" y="47517"/>
                        <a:pt x="22209" y="56329"/>
                        <a:pt x="27295" y="61415"/>
                      </a:cubicBezTo>
                      <a:cubicBezTo>
                        <a:pt x="36277" y="70397"/>
                        <a:pt x="57616" y="68239"/>
                        <a:pt x="68239" y="68239"/>
                      </a:cubicBezTo>
                    </a:path>
                  </a:pathLst>
                </a:custGeom>
                <a:solidFill>
                  <a:srgbClr val="CC99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173" name="Grupo 247"/>
                <p:cNvGrpSpPr/>
                <p:nvPr/>
              </p:nvGrpSpPr>
              <p:grpSpPr>
                <a:xfrm>
                  <a:off x="2195736" y="2211710"/>
                  <a:ext cx="953454" cy="1368152"/>
                  <a:chOff x="2195736" y="2139702"/>
                  <a:chExt cx="953454" cy="1368152"/>
                </a:xfrm>
              </p:grpSpPr>
              <p:grpSp>
                <p:nvGrpSpPr>
                  <p:cNvPr id="174" name="Grupo 248"/>
                  <p:cNvGrpSpPr/>
                  <p:nvPr/>
                </p:nvGrpSpPr>
                <p:grpSpPr>
                  <a:xfrm>
                    <a:off x="2195736" y="2139702"/>
                    <a:ext cx="953454" cy="1368152"/>
                    <a:chOff x="2195736" y="2139702"/>
                    <a:chExt cx="953454" cy="1368152"/>
                  </a:xfrm>
                </p:grpSpPr>
                <p:grpSp>
                  <p:nvGrpSpPr>
                    <p:cNvPr id="175" name="Grupo 250"/>
                    <p:cNvGrpSpPr/>
                    <p:nvPr/>
                  </p:nvGrpSpPr>
                  <p:grpSpPr>
                    <a:xfrm>
                      <a:off x="2195736" y="2139702"/>
                      <a:ext cx="953454" cy="1368152"/>
                      <a:chOff x="2195736" y="2139702"/>
                      <a:chExt cx="953454" cy="1368152"/>
                    </a:xfrm>
                  </p:grpSpPr>
                  <p:grpSp>
                    <p:nvGrpSpPr>
                      <p:cNvPr id="176" name="Grupo 253"/>
                      <p:cNvGrpSpPr/>
                      <p:nvPr/>
                    </p:nvGrpSpPr>
                    <p:grpSpPr>
                      <a:xfrm>
                        <a:off x="2195736" y="2169754"/>
                        <a:ext cx="953454" cy="1338100"/>
                        <a:chOff x="2826458" y="1885762"/>
                        <a:chExt cx="953454" cy="1338100"/>
                      </a:xfrm>
                    </p:grpSpPr>
                    <p:grpSp>
                      <p:nvGrpSpPr>
                        <p:cNvPr id="177" name="Grupo 265"/>
                        <p:cNvGrpSpPr/>
                        <p:nvPr/>
                      </p:nvGrpSpPr>
                      <p:grpSpPr>
                        <a:xfrm>
                          <a:off x="2826458" y="1885762"/>
                          <a:ext cx="953454" cy="1338100"/>
                          <a:chOff x="1475656" y="1885762"/>
                          <a:chExt cx="953454" cy="1338100"/>
                        </a:xfrm>
                      </p:grpSpPr>
                      <p:grpSp>
                        <p:nvGrpSpPr>
                          <p:cNvPr id="242" name="Grupo 268"/>
                          <p:cNvGrpSpPr/>
                          <p:nvPr/>
                        </p:nvGrpSpPr>
                        <p:grpSpPr>
                          <a:xfrm>
                            <a:off x="1475656" y="1885762"/>
                            <a:ext cx="953454" cy="1338100"/>
                            <a:chOff x="2838426" y="3510339"/>
                            <a:chExt cx="953454" cy="1338100"/>
                          </a:xfrm>
                        </p:grpSpPr>
                        <p:grpSp>
                          <p:nvGrpSpPr>
                            <p:cNvPr id="243" name="Grupo 270"/>
                            <p:cNvGrpSpPr/>
                            <p:nvPr/>
                          </p:nvGrpSpPr>
                          <p:grpSpPr>
                            <a:xfrm>
                              <a:off x="2838426" y="3510339"/>
                              <a:ext cx="953454" cy="1338100"/>
                              <a:chOff x="1907704" y="2730599"/>
                              <a:chExt cx="1152128" cy="1562497"/>
                            </a:xfrm>
                          </p:grpSpPr>
                          <p:sp>
                            <p:nvSpPr>
                              <p:cNvPr id="278" name="Trapezoide 277"/>
                              <p:cNvSpPr/>
                              <p:nvPr/>
                            </p:nvSpPr>
                            <p:spPr>
                              <a:xfrm>
                                <a:off x="1907704" y="3573016"/>
                                <a:ext cx="1152128" cy="504056"/>
                              </a:xfrm>
                              <a:prstGeom prst="trapezoid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79" name="Retângulo 278"/>
                              <p:cNvSpPr/>
                              <p:nvPr/>
                            </p:nvSpPr>
                            <p:spPr>
                              <a:xfrm>
                                <a:off x="1907704" y="4077072"/>
                                <a:ext cx="1152128" cy="216024"/>
                              </a:xfrm>
                              <a:prstGeom prst="rect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0" name="Fluxograma: Conector 279"/>
                              <p:cNvSpPr/>
                              <p:nvPr/>
                            </p:nvSpPr>
                            <p:spPr>
                              <a:xfrm>
                                <a:off x="2255754" y="2730599"/>
                                <a:ext cx="360040" cy="493273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1" name="Lua 280"/>
                              <p:cNvSpPr/>
                              <p:nvPr/>
                            </p:nvSpPr>
                            <p:spPr>
                              <a:xfrm rot="16200000">
                                <a:off x="2399282" y="3020668"/>
                                <a:ext cx="85153" cy="98297"/>
                              </a:xfrm>
                              <a:prstGeom prst="moon">
                                <a:avLst/>
                              </a:pr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</p:grpSp>
                        <p:sp>
                          <p:nvSpPr>
                            <p:cNvPr id="272" name="Lua 271"/>
                            <p:cNvSpPr/>
                            <p:nvPr/>
                          </p:nvSpPr>
                          <p:spPr>
                            <a:xfrm>
                              <a:off x="3068458" y="4005064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3" name="Lua 272"/>
                            <p:cNvSpPr/>
                            <p:nvPr/>
                          </p:nvSpPr>
                          <p:spPr>
                            <a:xfrm flipH="1">
                              <a:off x="3376611" y="4005070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4" name="Retângulo 273"/>
                            <p:cNvSpPr/>
                            <p:nvPr/>
                          </p:nvSpPr>
                          <p:spPr>
                            <a:xfrm>
                              <a:off x="3195971" y="4263890"/>
                              <a:ext cx="238363" cy="2452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5" name="Forma livre 274"/>
                            <p:cNvSpPr/>
                            <p:nvPr/>
                          </p:nvSpPr>
                          <p:spPr>
                            <a:xfrm>
                              <a:off x="3248807" y="4377349"/>
                              <a:ext cx="138034" cy="3600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6" name="Forma livre 275"/>
                            <p:cNvSpPr/>
                            <p:nvPr/>
                          </p:nvSpPr>
                          <p:spPr>
                            <a:xfrm flipH="1">
                              <a:off x="3242336" y="4324330"/>
                              <a:ext cx="144000" cy="36000"/>
                            </a:xfrm>
                            <a:custGeom>
                              <a:avLst/>
                              <a:gdLst>
                                <a:gd name="connsiteX0" fmla="*/ 155298 w 155298"/>
                                <a:gd name="connsiteY0" fmla="*/ 60385 h 112144"/>
                                <a:gd name="connsiteX1" fmla="*/ 138045 w 155298"/>
                                <a:gd name="connsiteY1" fmla="*/ 86264 h 112144"/>
                                <a:gd name="connsiteX2" fmla="*/ 129419 w 155298"/>
                                <a:gd name="connsiteY2" fmla="*/ 112144 h 112144"/>
                                <a:gd name="connsiteX3" fmla="*/ 120792 w 155298"/>
                                <a:gd name="connsiteY3" fmla="*/ 86264 h 112144"/>
                                <a:gd name="connsiteX4" fmla="*/ 77660 w 155298"/>
                                <a:gd name="connsiteY4" fmla="*/ 34506 h 112144"/>
                                <a:gd name="connsiteX5" fmla="*/ 60408 w 155298"/>
                                <a:gd name="connsiteY5" fmla="*/ 8627 h 112144"/>
                                <a:gd name="connsiteX6" fmla="*/ 43155 w 155298"/>
                                <a:gd name="connsiteY6" fmla="*/ 34506 h 112144"/>
                                <a:gd name="connsiteX7" fmla="*/ 25902 w 155298"/>
                                <a:gd name="connsiteY7" fmla="*/ 0 h 112144"/>
                                <a:gd name="connsiteX8" fmla="*/ 17275 w 155298"/>
                                <a:gd name="connsiteY8" fmla="*/ 69012 h 112144"/>
                                <a:gd name="connsiteX9" fmla="*/ 8649 w 155298"/>
                                <a:gd name="connsiteY9" fmla="*/ 34506 h 112144"/>
                                <a:gd name="connsiteX10" fmla="*/ 23 w 155298"/>
                                <a:gd name="connsiteY10" fmla="*/ 17253 h 1121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55298" h="112144">
                                  <a:moveTo>
                                    <a:pt x="155298" y="60385"/>
                                  </a:moveTo>
                                  <a:cubicBezTo>
                                    <a:pt x="149547" y="69011"/>
                                    <a:pt x="142681" y="76991"/>
                                    <a:pt x="138045" y="86264"/>
                                  </a:cubicBezTo>
                                  <a:cubicBezTo>
                                    <a:pt x="133978" y="94397"/>
                                    <a:pt x="138512" y="112144"/>
                                    <a:pt x="129419" y="112144"/>
                                  </a:cubicBezTo>
                                  <a:cubicBezTo>
                                    <a:pt x="120326" y="112144"/>
                                    <a:pt x="124374" y="94622"/>
                                    <a:pt x="120792" y="86264"/>
                                  </a:cubicBezTo>
                                  <a:cubicBezTo>
                                    <a:pt x="103281" y="45404"/>
                                    <a:pt x="110710" y="56539"/>
                                    <a:pt x="77660" y="34506"/>
                                  </a:cubicBezTo>
                                  <a:cubicBezTo>
                                    <a:pt x="71909" y="25880"/>
                                    <a:pt x="70775" y="8627"/>
                                    <a:pt x="60408" y="8627"/>
                                  </a:cubicBezTo>
                                  <a:cubicBezTo>
                                    <a:pt x="50040" y="8627"/>
                                    <a:pt x="53213" y="37021"/>
                                    <a:pt x="43155" y="34506"/>
                                  </a:cubicBezTo>
                                  <a:cubicBezTo>
                                    <a:pt x="30679" y="31387"/>
                                    <a:pt x="31653" y="11502"/>
                                    <a:pt x="25902" y="0"/>
                                  </a:cubicBezTo>
                                  <a:cubicBezTo>
                                    <a:pt x="23026" y="23004"/>
                                    <a:pt x="27643" y="48276"/>
                                    <a:pt x="17275" y="69012"/>
                                  </a:cubicBezTo>
                                  <a:cubicBezTo>
                                    <a:pt x="11973" y="79616"/>
                                    <a:pt x="11906" y="45906"/>
                                    <a:pt x="8649" y="34506"/>
                                  </a:cubicBezTo>
                                  <a:cubicBezTo>
                                    <a:pt x="-886" y="1131"/>
                                    <a:pt x="23" y="1042"/>
                                    <a:pt x="23" y="17253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7" name="Trapezoide 276"/>
                            <p:cNvSpPr/>
                            <p:nvPr/>
                          </p:nvSpPr>
                          <p:spPr>
                            <a:xfrm>
                              <a:off x="3128971" y="3923440"/>
                              <a:ext cx="305363" cy="308333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270" name="Forma livre 269"/>
                          <p:cNvSpPr/>
                          <p:nvPr/>
                        </p:nvSpPr>
                        <p:spPr>
                          <a:xfrm flipH="1">
                            <a:off x="1883270" y="2821139"/>
                            <a:ext cx="144000" cy="36000"/>
                          </a:xfrm>
                          <a:custGeom>
                            <a:avLst/>
                            <a:gdLst>
                              <a:gd name="connsiteX0" fmla="*/ 155298 w 155298"/>
                              <a:gd name="connsiteY0" fmla="*/ 60385 h 112144"/>
                              <a:gd name="connsiteX1" fmla="*/ 138045 w 155298"/>
                              <a:gd name="connsiteY1" fmla="*/ 86264 h 112144"/>
                              <a:gd name="connsiteX2" fmla="*/ 129419 w 155298"/>
                              <a:gd name="connsiteY2" fmla="*/ 112144 h 112144"/>
                              <a:gd name="connsiteX3" fmla="*/ 120792 w 155298"/>
                              <a:gd name="connsiteY3" fmla="*/ 86264 h 112144"/>
                              <a:gd name="connsiteX4" fmla="*/ 77660 w 155298"/>
                              <a:gd name="connsiteY4" fmla="*/ 34506 h 112144"/>
                              <a:gd name="connsiteX5" fmla="*/ 60408 w 155298"/>
                              <a:gd name="connsiteY5" fmla="*/ 8627 h 112144"/>
                              <a:gd name="connsiteX6" fmla="*/ 43155 w 155298"/>
                              <a:gd name="connsiteY6" fmla="*/ 34506 h 112144"/>
                              <a:gd name="connsiteX7" fmla="*/ 25902 w 155298"/>
                              <a:gd name="connsiteY7" fmla="*/ 0 h 112144"/>
                              <a:gd name="connsiteX8" fmla="*/ 17275 w 155298"/>
                              <a:gd name="connsiteY8" fmla="*/ 69012 h 112144"/>
                              <a:gd name="connsiteX9" fmla="*/ 8649 w 155298"/>
                              <a:gd name="connsiteY9" fmla="*/ 34506 h 112144"/>
                              <a:gd name="connsiteX10" fmla="*/ 23 w 155298"/>
                              <a:gd name="connsiteY10" fmla="*/ 17253 h 112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55298" h="112144">
                                <a:moveTo>
                                  <a:pt x="155298" y="60385"/>
                                </a:moveTo>
                                <a:cubicBezTo>
                                  <a:pt x="149547" y="69011"/>
                                  <a:pt x="142681" y="76991"/>
                                  <a:pt x="138045" y="86264"/>
                                </a:cubicBezTo>
                                <a:cubicBezTo>
                                  <a:pt x="133978" y="94397"/>
                                  <a:pt x="138512" y="112144"/>
                                  <a:pt x="129419" y="112144"/>
                                </a:cubicBezTo>
                                <a:cubicBezTo>
                                  <a:pt x="120326" y="112144"/>
                                  <a:pt x="124374" y="94622"/>
                                  <a:pt x="120792" y="86264"/>
                                </a:cubicBezTo>
                                <a:cubicBezTo>
                                  <a:pt x="103281" y="45404"/>
                                  <a:pt x="110710" y="56539"/>
                                  <a:pt x="77660" y="34506"/>
                                </a:cubicBezTo>
                                <a:cubicBezTo>
                                  <a:pt x="71909" y="25880"/>
                                  <a:pt x="70775" y="8627"/>
                                  <a:pt x="60408" y="8627"/>
                                </a:cubicBezTo>
                                <a:cubicBezTo>
                                  <a:pt x="50040" y="8627"/>
                                  <a:pt x="53213" y="37021"/>
                                  <a:pt x="43155" y="34506"/>
                                </a:cubicBezTo>
                                <a:cubicBezTo>
                                  <a:pt x="30679" y="31387"/>
                                  <a:pt x="31653" y="11502"/>
                                  <a:pt x="25902" y="0"/>
                                </a:cubicBezTo>
                                <a:cubicBezTo>
                                  <a:pt x="23026" y="23004"/>
                                  <a:pt x="27643" y="48276"/>
                                  <a:pt x="17275" y="69012"/>
                                </a:cubicBezTo>
                                <a:cubicBezTo>
                                  <a:pt x="11973" y="79616"/>
                                  <a:pt x="11906" y="45906"/>
                                  <a:pt x="8649" y="34506"/>
                                </a:cubicBezTo>
                                <a:cubicBezTo>
                                  <a:pt x="-886" y="1131"/>
                                  <a:pt x="23" y="1042"/>
                                  <a:pt x="23" y="17253"/>
                                </a:cubicBezTo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158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267" name="Lua 266"/>
                        <p:cNvSpPr/>
                        <p:nvPr/>
                      </p:nvSpPr>
                      <p:spPr>
                        <a:xfrm rot="16200000">
                          <a:off x="3205321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8" name="Lua 267"/>
                        <p:cNvSpPr/>
                        <p:nvPr/>
                      </p:nvSpPr>
                      <p:spPr>
                        <a:xfrm rot="16200000">
                          <a:off x="3289340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5" name="Forma livre 254"/>
                      <p:cNvSpPr/>
                      <p:nvPr/>
                    </p:nvSpPr>
                    <p:spPr>
                      <a:xfrm>
                        <a:off x="2415654" y="2231409"/>
                        <a:ext cx="88710" cy="218364"/>
                      </a:xfrm>
                      <a:custGeom>
                        <a:avLst/>
                        <a:gdLst>
                          <a:gd name="connsiteX0" fmla="*/ 88710 w 88710"/>
                          <a:gd name="connsiteY0" fmla="*/ 0 h 218364"/>
                          <a:gd name="connsiteX1" fmla="*/ 34119 w 88710"/>
                          <a:gd name="connsiteY1" fmla="*/ 40943 h 218364"/>
                          <a:gd name="connsiteX2" fmla="*/ 40943 w 88710"/>
                          <a:gd name="connsiteY2" fmla="*/ 88710 h 218364"/>
                          <a:gd name="connsiteX3" fmla="*/ 34119 w 88710"/>
                          <a:gd name="connsiteY3" fmla="*/ 170597 h 218364"/>
                          <a:gd name="connsiteX4" fmla="*/ 27295 w 88710"/>
                          <a:gd name="connsiteY4" fmla="*/ 191069 h 218364"/>
                          <a:gd name="connsiteX5" fmla="*/ 0 w 88710"/>
                          <a:gd name="connsiteY5" fmla="*/ 218364 h 21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710" h="218364">
                            <a:moveTo>
                              <a:pt x="88710" y="0"/>
                            </a:moveTo>
                            <a:cubicBezTo>
                              <a:pt x="68513" y="8079"/>
                              <a:pt x="39210" y="12941"/>
                              <a:pt x="34119" y="40943"/>
                            </a:cubicBezTo>
                            <a:cubicBezTo>
                              <a:pt x="31242" y="56768"/>
                              <a:pt x="38668" y="72788"/>
                              <a:pt x="40943" y="88710"/>
                            </a:cubicBezTo>
                            <a:cubicBezTo>
                              <a:pt x="38668" y="116006"/>
                              <a:pt x="37739" y="143447"/>
                              <a:pt x="34119" y="170597"/>
                            </a:cubicBezTo>
                            <a:cubicBezTo>
                              <a:pt x="33168" y="177727"/>
                              <a:pt x="31788" y="185452"/>
                              <a:pt x="27295" y="191069"/>
                            </a:cubicBezTo>
                            <a:cubicBezTo>
                              <a:pt x="-16623" y="245967"/>
                              <a:pt x="22409" y="173547"/>
                              <a:pt x="0" y="218364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grpSp>
                    <p:nvGrpSpPr>
                      <p:cNvPr id="245" name="Grupo 255"/>
                      <p:cNvGrpSpPr/>
                      <p:nvPr/>
                    </p:nvGrpSpPr>
                    <p:grpSpPr>
                      <a:xfrm rot="480000">
                        <a:off x="2415654" y="2139702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3" name="Forma livre 262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4" name="Forma livre 263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5" name="Forma livre 264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48" name="Grupo 256"/>
                      <p:cNvGrpSpPr/>
                      <p:nvPr/>
                    </p:nvGrpSpPr>
                    <p:grpSpPr>
                      <a:xfrm flipH="1">
                        <a:off x="2713440" y="2204886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0" name="Forma livre 259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1" name="Forma livre 260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2" name="Forma livre 261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8" name="Forma livre 257"/>
                      <p:cNvSpPr/>
                      <p:nvPr/>
                    </p:nvSpPr>
                    <p:spPr>
                      <a:xfrm rot="-1200000">
                        <a:off x="2504363" y="2149523"/>
                        <a:ext cx="218365" cy="129653"/>
                      </a:xfrm>
                      <a:custGeom>
                        <a:avLst/>
                        <a:gdLst>
                          <a:gd name="connsiteX0" fmla="*/ 0 w 218365"/>
                          <a:gd name="connsiteY0" fmla="*/ 40943 h 129653"/>
                          <a:gd name="connsiteX1" fmla="*/ 75063 w 218365"/>
                          <a:gd name="connsiteY1" fmla="*/ 13648 h 129653"/>
                          <a:gd name="connsiteX2" fmla="*/ 129654 w 218365"/>
                          <a:gd name="connsiteY2" fmla="*/ 0 h 129653"/>
                          <a:gd name="connsiteX3" fmla="*/ 170597 w 218365"/>
                          <a:gd name="connsiteY3" fmla="*/ 6824 h 129653"/>
                          <a:gd name="connsiteX4" fmla="*/ 204717 w 218365"/>
                          <a:gd name="connsiteY4" fmla="*/ 68239 h 129653"/>
                          <a:gd name="connsiteX5" fmla="*/ 218365 w 218365"/>
                          <a:gd name="connsiteY5" fmla="*/ 109182 h 129653"/>
                          <a:gd name="connsiteX6" fmla="*/ 218365 w 218365"/>
                          <a:gd name="connsiteY6" fmla="*/ 129653 h 129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8365" h="129653">
                            <a:moveTo>
                              <a:pt x="0" y="40943"/>
                            </a:moveTo>
                            <a:cubicBezTo>
                              <a:pt x="17642" y="33886"/>
                              <a:pt x="57537" y="17153"/>
                              <a:pt x="75063" y="13648"/>
                            </a:cubicBezTo>
                            <a:cubicBezTo>
                              <a:pt x="116236" y="5413"/>
                              <a:pt x="98180" y="10492"/>
                              <a:pt x="129654" y="0"/>
                            </a:cubicBezTo>
                            <a:cubicBezTo>
                              <a:pt x="143302" y="2275"/>
                              <a:pt x="157954" y="1205"/>
                              <a:pt x="170597" y="6824"/>
                            </a:cubicBezTo>
                            <a:cubicBezTo>
                              <a:pt x="194581" y="17483"/>
                              <a:pt x="197948" y="47931"/>
                              <a:pt x="204717" y="68239"/>
                            </a:cubicBezTo>
                            <a:cubicBezTo>
                              <a:pt x="204718" y="68241"/>
                              <a:pt x="218365" y="109181"/>
                              <a:pt x="218365" y="109182"/>
                            </a:cubicBezTo>
                            <a:lnTo>
                              <a:pt x="218365" y="129653"/>
                            </a:ln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259" name="Forma livre 258"/>
                      <p:cNvSpPr/>
                      <p:nvPr/>
                    </p:nvSpPr>
                    <p:spPr>
                      <a:xfrm>
                        <a:off x="2483768" y="2201831"/>
                        <a:ext cx="116006" cy="81887"/>
                      </a:xfrm>
                      <a:custGeom>
                        <a:avLst/>
                        <a:gdLst>
                          <a:gd name="connsiteX0" fmla="*/ 0 w 116006"/>
                          <a:gd name="connsiteY0" fmla="*/ 81887 h 81887"/>
                          <a:gd name="connsiteX1" fmla="*/ 61415 w 116006"/>
                          <a:gd name="connsiteY1" fmla="*/ 68239 h 81887"/>
                          <a:gd name="connsiteX2" fmla="*/ 81887 w 116006"/>
                          <a:gd name="connsiteY2" fmla="*/ 47767 h 81887"/>
                          <a:gd name="connsiteX3" fmla="*/ 102359 w 116006"/>
                          <a:gd name="connsiteY3" fmla="*/ 34119 h 81887"/>
                          <a:gd name="connsiteX4" fmla="*/ 116006 w 116006"/>
                          <a:gd name="connsiteY4" fmla="*/ 0 h 81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006" h="81887">
                            <a:moveTo>
                              <a:pt x="0" y="81887"/>
                            </a:moveTo>
                            <a:cubicBezTo>
                              <a:pt x="4955" y="81061"/>
                              <a:pt x="50215" y="75706"/>
                              <a:pt x="61415" y="68239"/>
                            </a:cubicBezTo>
                            <a:cubicBezTo>
                              <a:pt x="69445" y="62886"/>
                              <a:pt x="74473" y="53945"/>
                              <a:pt x="81887" y="47767"/>
                            </a:cubicBezTo>
                            <a:cubicBezTo>
                              <a:pt x="88188" y="42517"/>
                              <a:pt x="95535" y="38668"/>
                              <a:pt x="102359" y="34119"/>
                            </a:cubicBezTo>
                            <a:cubicBezTo>
                              <a:pt x="110790" y="8823"/>
                              <a:pt x="105965" y="20081"/>
                              <a:pt x="116006" y="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252" name="Forma livre 251"/>
                    <p:cNvSpPr/>
                    <p:nvPr/>
                  </p:nvSpPr>
                  <p:spPr>
                    <a:xfrm>
                      <a:off x="2340591" y="2197290"/>
                      <a:ext cx="211540" cy="334370"/>
                    </a:xfrm>
                    <a:custGeom>
                      <a:avLst/>
                      <a:gdLst>
                        <a:gd name="connsiteX0" fmla="*/ 211540 w 211540"/>
                        <a:gd name="connsiteY0" fmla="*/ 0 h 334370"/>
                        <a:gd name="connsiteX1" fmla="*/ 150125 w 211540"/>
                        <a:gd name="connsiteY1" fmla="*/ 13647 h 334370"/>
                        <a:gd name="connsiteX2" fmla="*/ 109182 w 211540"/>
                        <a:gd name="connsiteY2" fmla="*/ 47767 h 334370"/>
                        <a:gd name="connsiteX3" fmla="*/ 102358 w 211540"/>
                        <a:gd name="connsiteY3" fmla="*/ 259307 h 334370"/>
                        <a:gd name="connsiteX4" fmla="*/ 88710 w 211540"/>
                        <a:gd name="connsiteY4" fmla="*/ 279779 h 334370"/>
                        <a:gd name="connsiteX5" fmla="*/ 68239 w 211540"/>
                        <a:gd name="connsiteY5" fmla="*/ 293426 h 334370"/>
                        <a:gd name="connsiteX6" fmla="*/ 47767 w 211540"/>
                        <a:gd name="connsiteY6" fmla="*/ 300250 h 334370"/>
                        <a:gd name="connsiteX7" fmla="*/ 0 w 211540"/>
                        <a:gd name="connsiteY7" fmla="*/ 334370 h 33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540" h="334370">
                          <a:moveTo>
                            <a:pt x="211540" y="0"/>
                          </a:moveTo>
                          <a:cubicBezTo>
                            <a:pt x="205463" y="1215"/>
                            <a:pt x="158560" y="10032"/>
                            <a:pt x="150125" y="13647"/>
                          </a:cubicBezTo>
                          <a:cubicBezTo>
                            <a:pt x="133501" y="20772"/>
                            <a:pt x="121477" y="35472"/>
                            <a:pt x="109182" y="47767"/>
                          </a:cubicBezTo>
                          <a:cubicBezTo>
                            <a:pt x="106907" y="118280"/>
                            <a:pt x="108559" y="189030"/>
                            <a:pt x="102358" y="259307"/>
                          </a:cubicBezTo>
                          <a:cubicBezTo>
                            <a:pt x="101637" y="267477"/>
                            <a:pt x="94509" y="273980"/>
                            <a:pt x="88710" y="279779"/>
                          </a:cubicBezTo>
                          <a:cubicBezTo>
                            <a:pt x="82911" y="285578"/>
                            <a:pt x="75574" y="289758"/>
                            <a:pt x="68239" y="293426"/>
                          </a:cubicBezTo>
                          <a:cubicBezTo>
                            <a:pt x="61805" y="296643"/>
                            <a:pt x="54591" y="297975"/>
                            <a:pt x="47767" y="300250"/>
                          </a:cubicBezTo>
                          <a:cubicBezTo>
                            <a:pt x="4147" y="329330"/>
                            <a:pt x="18422" y="315948"/>
                            <a:pt x="0" y="33437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253" name="Forma livre 252"/>
                    <p:cNvSpPr/>
                    <p:nvPr/>
                  </p:nvSpPr>
                  <p:spPr>
                    <a:xfrm>
                      <a:off x="2463421" y="2367886"/>
                      <a:ext cx="27295" cy="225188"/>
                    </a:xfrm>
                    <a:custGeom>
                      <a:avLst/>
                      <a:gdLst>
                        <a:gd name="connsiteX0" fmla="*/ 0 w 27295"/>
                        <a:gd name="connsiteY0" fmla="*/ 0 h 225188"/>
                        <a:gd name="connsiteX1" fmla="*/ 6824 w 27295"/>
                        <a:gd name="connsiteY1" fmla="*/ 47767 h 225188"/>
                        <a:gd name="connsiteX2" fmla="*/ 27295 w 27295"/>
                        <a:gd name="connsiteY2" fmla="*/ 143302 h 225188"/>
                        <a:gd name="connsiteX3" fmla="*/ 20471 w 27295"/>
                        <a:gd name="connsiteY3" fmla="*/ 204717 h 225188"/>
                        <a:gd name="connsiteX4" fmla="*/ 6824 w 27295"/>
                        <a:gd name="connsiteY4" fmla="*/ 225188 h 22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5" h="225188">
                          <a:moveTo>
                            <a:pt x="0" y="0"/>
                          </a:moveTo>
                          <a:cubicBezTo>
                            <a:pt x="2275" y="15922"/>
                            <a:pt x="5048" y="31781"/>
                            <a:pt x="6824" y="47767"/>
                          </a:cubicBezTo>
                          <a:cubicBezTo>
                            <a:pt x="16408" y="134024"/>
                            <a:pt x="-946" y="100937"/>
                            <a:pt x="27295" y="143302"/>
                          </a:cubicBezTo>
                          <a:cubicBezTo>
                            <a:pt x="25020" y="163774"/>
                            <a:pt x="25467" y="184734"/>
                            <a:pt x="20471" y="204717"/>
                          </a:cubicBezTo>
                          <a:cubicBezTo>
                            <a:pt x="18482" y="212673"/>
                            <a:pt x="6824" y="225188"/>
                            <a:pt x="6824" y="225188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31750">
                      <a:solidFill>
                        <a:srgbClr val="CC9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250" name="Forma livre 249"/>
                  <p:cNvSpPr/>
                  <p:nvPr/>
                </p:nvSpPr>
                <p:spPr>
                  <a:xfrm flipH="1">
                    <a:off x="2755096" y="2338310"/>
                    <a:ext cx="40944" cy="252483"/>
                  </a:xfrm>
                  <a:custGeom>
                    <a:avLst/>
                    <a:gdLst>
                      <a:gd name="connsiteX0" fmla="*/ 40944 w 40944"/>
                      <a:gd name="connsiteY0" fmla="*/ 0 h 252483"/>
                      <a:gd name="connsiteX1" fmla="*/ 27296 w 40944"/>
                      <a:gd name="connsiteY1" fmla="*/ 88710 h 252483"/>
                      <a:gd name="connsiteX2" fmla="*/ 34120 w 40944"/>
                      <a:gd name="connsiteY2" fmla="*/ 163773 h 252483"/>
                      <a:gd name="connsiteX3" fmla="*/ 20472 w 40944"/>
                      <a:gd name="connsiteY3" fmla="*/ 245659 h 252483"/>
                      <a:gd name="connsiteX4" fmla="*/ 0 w 40944"/>
                      <a:gd name="connsiteY4" fmla="*/ 252483 h 252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" h="252483">
                        <a:moveTo>
                          <a:pt x="40944" y="0"/>
                        </a:moveTo>
                        <a:cubicBezTo>
                          <a:pt x="35749" y="25974"/>
                          <a:pt x="27296" y="63922"/>
                          <a:pt x="27296" y="88710"/>
                        </a:cubicBezTo>
                        <a:cubicBezTo>
                          <a:pt x="27296" y="113834"/>
                          <a:pt x="31845" y="138752"/>
                          <a:pt x="34120" y="163773"/>
                        </a:cubicBezTo>
                        <a:cubicBezTo>
                          <a:pt x="29571" y="191068"/>
                          <a:pt x="30406" y="219832"/>
                          <a:pt x="20472" y="245659"/>
                        </a:cubicBezTo>
                        <a:cubicBezTo>
                          <a:pt x="17890" y="252373"/>
                          <a:pt x="0" y="252483"/>
                          <a:pt x="0" y="252483"/>
                        </a:cubicBezTo>
                      </a:path>
                    </a:pathLst>
                  </a:custGeom>
                  <a:solidFill>
                    <a:srgbClr val="CC9900"/>
                  </a:solidFill>
                  <a:ln w="31750"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246" name="Forma livre 245"/>
              <p:cNvSpPr/>
              <p:nvPr/>
            </p:nvSpPr>
            <p:spPr>
              <a:xfrm>
                <a:off x="2483768" y="3399387"/>
                <a:ext cx="40944" cy="252483"/>
              </a:xfrm>
              <a:custGeom>
                <a:avLst/>
                <a:gdLst>
                  <a:gd name="connsiteX0" fmla="*/ 40944 w 40944"/>
                  <a:gd name="connsiteY0" fmla="*/ 0 h 252483"/>
                  <a:gd name="connsiteX1" fmla="*/ 27296 w 40944"/>
                  <a:gd name="connsiteY1" fmla="*/ 88710 h 252483"/>
                  <a:gd name="connsiteX2" fmla="*/ 34120 w 40944"/>
                  <a:gd name="connsiteY2" fmla="*/ 163773 h 252483"/>
                  <a:gd name="connsiteX3" fmla="*/ 20472 w 40944"/>
                  <a:gd name="connsiteY3" fmla="*/ 245659 h 252483"/>
                  <a:gd name="connsiteX4" fmla="*/ 0 w 40944"/>
                  <a:gd name="connsiteY4" fmla="*/ 252483 h 2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" h="252483">
                    <a:moveTo>
                      <a:pt x="40944" y="0"/>
                    </a:moveTo>
                    <a:cubicBezTo>
                      <a:pt x="35749" y="25974"/>
                      <a:pt x="27296" y="63922"/>
                      <a:pt x="27296" y="88710"/>
                    </a:cubicBezTo>
                    <a:cubicBezTo>
                      <a:pt x="27296" y="113834"/>
                      <a:pt x="31845" y="138752"/>
                      <a:pt x="34120" y="163773"/>
                    </a:cubicBezTo>
                    <a:cubicBezTo>
                      <a:pt x="29571" y="191068"/>
                      <a:pt x="30406" y="219832"/>
                      <a:pt x="20472" y="245659"/>
                    </a:cubicBezTo>
                    <a:cubicBezTo>
                      <a:pt x="17890" y="252373"/>
                      <a:pt x="0" y="252483"/>
                      <a:pt x="0" y="252483"/>
                    </a:cubicBezTo>
                  </a:path>
                </a:pathLst>
              </a:custGeom>
              <a:solidFill>
                <a:srgbClr val="CC99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4" name="Menos 243"/>
            <p:cNvSpPr/>
            <p:nvPr/>
          </p:nvSpPr>
          <p:spPr>
            <a:xfrm rot="1980000">
              <a:off x="4329598" y="3795959"/>
              <a:ext cx="37913" cy="357874"/>
            </a:xfrm>
            <a:prstGeom prst="mathMinus">
              <a:avLst/>
            </a:prstGeom>
            <a:gradFill flip="none" rotWithShape="1">
              <a:gsLst>
                <a:gs pos="0">
                  <a:srgbClr val="FF3399">
                    <a:lumMod val="97000"/>
                    <a:lumOff val="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82" name="Conector de seta reta 281"/>
          <p:cNvCxnSpPr/>
          <p:nvPr/>
        </p:nvCxnSpPr>
        <p:spPr>
          <a:xfrm flipH="1" flipV="1">
            <a:off x="4572000" y="4920916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de cantos arredondados 282"/>
          <p:cNvSpPr/>
          <p:nvPr/>
        </p:nvSpPr>
        <p:spPr>
          <a:xfrm>
            <a:off x="4211960" y="5777445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Juliana=316</a:t>
            </a:r>
            <a:endParaRPr lang="pt-BR" sz="1300" b="1" dirty="0"/>
          </a:p>
        </p:txBody>
      </p:sp>
      <p:sp>
        <p:nvSpPr>
          <p:cNvPr id="284" name="Retângulo de cantos arredondados 283"/>
          <p:cNvSpPr/>
          <p:nvPr/>
        </p:nvSpPr>
        <p:spPr>
          <a:xfrm>
            <a:off x="6804248" y="2604332"/>
            <a:ext cx="1944216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Espera-se que Ana responda corretamente as questões 1, 2, 3 e 4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5" name="Seta para a direita listrada 284"/>
          <p:cNvSpPr/>
          <p:nvPr/>
        </p:nvSpPr>
        <p:spPr>
          <a:xfrm>
            <a:off x="6432552" y="3195881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de cantos arredondados 285"/>
          <p:cNvSpPr/>
          <p:nvPr/>
        </p:nvSpPr>
        <p:spPr>
          <a:xfrm>
            <a:off x="6815904" y="4559130"/>
            <a:ext cx="2004568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Espera-se que </a:t>
            </a:r>
            <a:r>
              <a:rPr lang="pt-BR" dirty="0" smtClean="0">
                <a:solidFill>
                  <a:schemeClr val="tx1"/>
                </a:solidFill>
              </a:rPr>
              <a:t>Juliana responda </a:t>
            </a:r>
            <a:r>
              <a:rPr lang="pt-BR" dirty="0">
                <a:solidFill>
                  <a:schemeClr val="tx1"/>
                </a:solidFill>
              </a:rPr>
              <a:t>corretamente </a:t>
            </a:r>
            <a:r>
              <a:rPr lang="pt-BR" dirty="0" smtClean="0">
                <a:solidFill>
                  <a:schemeClr val="tx1"/>
                </a:solidFill>
              </a:rPr>
              <a:t>as questões </a:t>
            </a:r>
            <a:r>
              <a:rPr lang="pt-BR" dirty="0">
                <a:solidFill>
                  <a:schemeClr val="tx1"/>
                </a:solidFill>
              </a:rPr>
              <a:t>1, 2, 3, </a:t>
            </a:r>
            <a:r>
              <a:rPr lang="pt-BR" dirty="0" smtClean="0">
                <a:solidFill>
                  <a:schemeClr val="tx1"/>
                </a:solidFill>
              </a:rPr>
              <a:t>4 e 5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7" name="Seta para a direita listrada 286"/>
          <p:cNvSpPr/>
          <p:nvPr/>
        </p:nvSpPr>
        <p:spPr>
          <a:xfrm>
            <a:off x="6444208" y="5150679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CaixaDeTexto 287"/>
          <p:cNvSpPr txBox="1"/>
          <p:nvPr/>
        </p:nvSpPr>
        <p:spPr>
          <a:xfrm>
            <a:off x="856159" y="304870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89" name="CaixaDeTexto 288"/>
          <p:cNvSpPr txBox="1"/>
          <p:nvPr/>
        </p:nvSpPr>
        <p:spPr>
          <a:xfrm>
            <a:off x="1676011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0" name="CaixaDeTexto 289"/>
          <p:cNvSpPr txBox="1"/>
          <p:nvPr/>
        </p:nvSpPr>
        <p:spPr>
          <a:xfrm>
            <a:off x="2653931" y="3079542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1" name="CaixaDeTexto 290"/>
          <p:cNvSpPr txBox="1"/>
          <p:nvPr/>
        </p:nvSpPr>
        <p:spPr>
          <a:xfrm>
            <a:off x="3308014" y="3049719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2" name="CaixaDeTexto 291"/>
          <p:cNvSpPr txBox="1"/>
          <p:nvPr/>
        </p:nvSpPr>
        <p:spPr>
          <a:xfrm>
            <a:off x="4231010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3" name="CaixaDeTexto 292"/>
          <p:cNvSpPr txBox="1"/>
          <p:nvPr/>
        </p:nvSpPr>
        <p:spPr>
          <a:xfrm>
            <a:off x="5354796" y="3050575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294" name="CaixaDeTexto 293"/>
          <p:cNvSpPr txBox="1"/>
          <p:nvPr/>
        </p:nvSpPr>
        <p:spPr>
          <a:xfrm>
            <a:off x="846634" y="497536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95" name="CaixaDeTexto 294"/>
          <p:cNvSpPr txBox="1"/>
          <p:nvPr/>
        </p:nvSpPr>
        <p:spPr>
          <a:xfrm>
            <a:off x="1666486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6" name="CaixaDeTexto 295"/>
          <p:cNvSpPr txBox="1"/>
          <p:nvPr/>
        </p:nvSpPr>
        <p:spPr>
          <a:xfrm>
            <a:off x="2644406" y="4955253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7" name="CaixaDeTexto 296"/>
          <p:cNvSpPr txBox="1"/>
          <p:nvPr/>
        </p:nvSpPr>
        <p:spPr>
          <a:xfrm>
            <a:off x="3298489" y="497637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8" name="CaixaDeTexto 297"/>
          <p:cNvSpPr txBox="1"/>
          <p:nvPr/>
        </p:nvSpPr>
        <p:spPr>
          <a:xfrm>
            <a:off x="4202435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9" name="CaixaDeTexto 298"/>
          <p:cNvSpPr txBox="1"/>
          <p:nvPr/>
        </p:nvSpPr>
        <p:spPr>
          <a:xfrm>
            <a:off x="5354796" y="4977234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300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275, consiga responder corretamente ao item na posição 275 e todos os anteriores.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 não responda corretamente a um item na posição maior que 275 na escala.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Mesmo não sendo esperado, é possível que um indivíduo com proficiência igual a 275 responda corretamente a um item com posição maior que 275 (o chamado acerto casual ou “chute”).</a:t>
            </a:r>
          </a:p>
          <a:p>
            <a:pPr marL="0" indent="0" algn="just">
              <a:buFont typeface="Arial" pitchFamily="34" charset="0"/>
              <a:buNone/>
            </a:pPr>
            <a:endParaRPr lang="pt-BR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7055" y="4581128"/>
          <a:ext cx="6123337" cy="748116"/>
        </p:xfrm>
        <a:graphic>
          <a:graphicData uri="http://schemas.openxmlformats.org/drawingml/2006/table">
            <a:tbl>
              <a:tblPr/>
              <a:tblGrid>
                <a:gridCol w="723337"/>
                <a:gridCol w="540000"/>
                <a:gridCol w="540000"/>
                <a:gridCol w="503576"/>
                <a:gridCol w="576424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412776"/>
            <a:ext cx="806489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possui uma escala própria, que permite a representação das habilidades que integram a Matriz de Referência do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7092000" cy="8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CaixaDeTexto 105"/>
          <p:cNvSpPr txBox="1"/>
          <p:nvPr/>
        </p:nvSpPr>
        <p:spPr>
          <a:xfrm>
            <a:off x="539552" y="2924944"/>
            <a:ext cx="8064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Exemplo: Matemática  5º Ano EF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979713" y="5481368"/>
            <a:ext cx="6120680" cy="126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Níveis de Proficiência de Matemática 5° EF - </a:t>
            </a:r>
            <a:r>
              <a:rPr lang="pt-BR" sz="3200" dirty="0" err="1" smtClean="0">
                <a:solidFill>
                  <a:schemeClr val="tx1"/>
                </a:solidFill>
              </a:rPr>
              <a:t>SisPAE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None/>
            </a:pPr>
            <a:endParaRPr lang="pt-BR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 escala de proficiência do indivíduo se encontra na mesma escala do parâmetro de dificuldade do item, com isso, podemos verificar que habilidade está associada a determinada </a:t>
            </a:r>
            <a:r>
              <a:rPr lang="pt-BR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proficiência.</a:t>
            </a:r>
            <a:endParaRPr lang="pt-BR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20219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Língua Portuguesa </a:t>
                      </a: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185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235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Matemática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230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290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305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355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355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5536" y="2421096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1. Abrangência: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escala, tem que  ser representativa de um sistema educacional. 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706687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TRI,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Saeb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13285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O procedimento estatístico conhecido como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Equalização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 torna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possível comparar o desempenho dos participantes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com os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dados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Saeb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0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15616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Língua Portuguesa 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538789"/>
            <a:ext cx="72008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lang="pt-BR" sz="28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isPAE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Língua Portuguesa na Escala do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2" y="2636912"/>
            <a:ext cx="676875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259632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661899"/>
            <a:ext cx="7200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SisPAE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Matemática  na Escala do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38277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2565200"/>
            <a:ext cx="700533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Desempenho em LP e MAT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2088724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pt-BR" sz="2400" i="0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scala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organizada por níveis  que    situam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 resultados de desempenho dos estudantes de todas as séries, em cada disciplina.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4896544" y="3534107"/>
            <a:ext cx="3563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Cada disciplina avaliada possui uma escala própria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régua 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4797152"/>
            <a:ext cx="741682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sentido e significado aos números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Interpretando os resultados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1484784"/>
            <a:ext cx="8229600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457200" y="1700816"/>
            <a:ext cx="8229600" cy="4176456"/>
          </a:xfrm>
          <a:prstGeom prst="leftRightRibb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619968" y="2565104"/>
            <a:ext cx="2664000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8232" rIns="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Avaliações de Larga Escala descrevem o desempenho dos alunos em uma escala, a Escala de Proficiência.</a:t>
            </a:r>
            <a:endParaRPr lang="pt-BR" sz="2400" kern="1200" baseline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4572000" y="3328167"/>
            <a:ext cx="3641592" cy="1613001"/>
            <a:chOff x="4114800" y="2241154"/>
            <a:chExt cx="3209544" cy="1613001"/>
          </a:xfrm>
        </p:grpSpPr>
        <p:sp>
          <p:nvSpPr>
            <p:cNvPr id="18" name="Retângulo 17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Uma escala permite ordenar posições e desse modo, nela se pode  situar o desempenho dos alunos  do sistema educacional</a:t>
              </a:r>
              <a:r>
                <a:rPr lang="pt-BR" sz="2200" kern="1200" baseline="0" dirty="0" smtClean="0">
                  <a:solidFill>
                    <a:schemeClr val="tx1"/>
                  </a:solidFill>
                </a:rPr>
                <a:t>.</a:t>
              </a:r>
              <a:endParaRPr lang="pt-BR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3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94551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Por Níveis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741"/>
              </p:ext>
            </p:extLst>
          </p:nvPr>
        </p:nvGraphicFramePr>
        <p:xfrm>
          <a:off x="1368432" y="1677960"/>
          <a:ext cx="7092000" cy="3527999"/>
        </p:xfrm>
        <a:graphic>
          <a:graphicData uri="http://schemas.openxmlformats.org/drawingml/2006/table">
            <a:tbl>
              <a:tblPr/>
              <a:tblGrid>
                <a:gridCol w="1944000"/>
                <a:gridCol w="5148000"/>
              </a:tblGrid>
              <a:tr h="580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Níveis de Proficiência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Descrição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Abaixo do 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insuficiente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mínimo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e competências desejáveis para 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Adequado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pleno dos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conteúdos, habilidades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Avançado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conhecimentos e domínio dos conteúdos, competências e habilidades acima do requerido na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5" y="1677960"/>
            <a:ext cx="646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9712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7431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Língua Portuguesa - Estado do Pará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51720" y="4149080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68066" y="2392852"/>
          <a:ext cx="6688310" cy="1496232"/>
        </p:xfrm>
        <a:graphic>
          <a:graphicData uri="http://schemas.openxmlformats.org/drawingml/2006/table">
            <a:tbl>
              <a:tblPr/>
              <a:tblGrid>
                <a:gridCol w="823623"/>
                <a:gridCol w="583979"/>
                <a:gridCol w="571352"/>
                <a:gridCol w="523683"/>
                <a:gridCol w="599440"/>
                <a:gridCol w="280781"/>
                <a:gridCol w="289180"/>
                <a:gridCol w="553162"/>
                <a:gridCol w="374374"/>
                <a:gridCol w="187187"/>
                <a:gridCol w="561561"/>
                <a:gridCol w="561561"/>
                <a:gridCol w="138789"/>
                <a:gridCol w="141992"/>
                <a:gridCol w="392197"/>
                <a:gridCol w="44532"/>
                <a:gridCol w="60917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827584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19672" y="2680664"/>
          <a:ext cx="5867415" cy="1252392"/>
        </p:xfrm>
        <a:graphic>
          <a:graphicData uri="http://schemas.openxmlformats.org/drawingml/2006/table">
            <a:tbl>
              <a:tblPr/>
              <a:tblGrid>
                <a:gridCol w="68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322954"/>
                <a:gridCol w="86692"/>
                <a:gridCol w="162075"/>
                <a:gridCol w="33698"/>
                <a:gridCol w="41996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5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691680" y="4161673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47565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43608" y="17536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Matemática - Estado do Pará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48352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LP e MAT</a:t>
            </a:r>
          </a:p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Comparação com Saeb 2013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72237"/>
              </p:ext>
            </p:extLst>
          </p:nvPr>
        </p:nvGraphicFramePr>
        <p:xfrm>
          <a:off x="457200" y="1772814"/>
          <a:ext cx="843528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432"/>
                <a:gridCol w="1080120"/>
                <a:gridCol w="1080120"/>
                <a:gridCol w="1152128"/>
                <a:gridCol w="1128484"/>
                <a:gridCol w="1050658"/>
                <a:gridCol w="1070670"/>
                <a:gridCol w="1070670"/>
              </a:tblGrid>
              <a:tr h="3210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Dependência</a:t>
                      </a: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INICIAIS - 5º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FINAIS  - 9º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ENSINO MÉDIO - 3ª SÉRIE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122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198,22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214,11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239,84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244,41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255,62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259,97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187,30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202,53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234,35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238,85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253,79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261,36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183,19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195,60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233,57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233,98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242,73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170,03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181,86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227,21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228,86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162,63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170,63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228,39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226,53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239,76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241,32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163,43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173,85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225,74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227,53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</a:rPr>
                        <a:t>SisPAE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>
                          <a:effectLst/>
                        </a:rPr>
                        <a:t>158,8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>
                          <a:effectLst/>
                        </a:rPr>
                        <a:t>160,3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203,2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217,5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227,6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239,4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157,9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160,4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205,2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220,6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274,7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270,3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683568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Médias de Proficiência em LP e MAT no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14755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85690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06033"/>
              </p:ext>
            </p:extLst>
          </p:nvPr>
        </p:nvGraphicFramePr>
        <p:xfrm>
          <a:off x="467545" y="1146524"/>
          <a:ext cx="8424936" cy="4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728192"/>
                <a:gridCol w="1656184"/>
                <a:gridCol w="2088233"/>
              </a:tblGrid>
              <a:tr h="299733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 de Escolas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Previsão 2014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Base de Dados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Participação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Estadual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897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926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886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Municipal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8.725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3.367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3.180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0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Casas Familiares Rurais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18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68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9.646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4.311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4.074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467544" y="260648"/>
            <a:ext cx="575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2014 - Abrangência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59339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spaço Reservado para Conteúdo 11"/>
          <p:cNvSpPr txBox="1">
            <a:spLocks/>
          </p:cNvSpPr>
          <p:nvPr/>
        </p:nvSpPr>
        <p:spPr>
          <a:xfrm>
            <a:off x="251520" y="1340768"/>
            <a:ext cx="82296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Monitorar o funcionamento de redes de ensino e fornecer subsídios para seus gestores na formulação de políticas educacionais. </a:t>
            </a:r>
            <a:r>
              <a:rPr lang="pt-BR" sz="39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323528" y="2780928"/>
            <a:ext cx="849694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Oferecer subsídios para a composição de indicadores de desempenho - elementos que expressam realidades de escolas e redes, permitem a comparação com resultados do país, do estado e do município e orientam o estabelecimento de metas e a escolha de prioridades de intervenção numa realidade mais ampla.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80112" y="5592138"/>
            <a:ext cx="2592288" cy="717182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84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836712"/>
            <a:ext cx="8229600" cy="27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Contribuir para o planejamento pedagógico das escolas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 análise das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respostas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dos alunos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compõe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diagnóstico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subsidia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planejamento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ações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superação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fragilidades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incentivo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melhoria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qualidade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projeto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educacional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ço Reservado para Conteúdo 11"/>
          <p:cNvSpPr txBox="1">
            <a:spLocks/>
          </p:cNvSpPr>
          <p:nvPr/>
        </p:nvSpPr>
        <p:spPr>
          <a:xfrm>
            <a:off x="251520" y="3356992"/>
            <a:ext cx="8229600" cy="255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Prestação</a:t>
            </a:r>
            <a:r>
              <a:rPr lang="en-US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contas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divulgação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pública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gerais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larga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escala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permite perceber e analisar a ação pública para a melhoria da qualidade da educação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. </a:t>
            </a: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92488" y="5517232"/>
            <a:ext cx="2772000" cy="756000"/>
            <a:chOff x="4716016" y="5729113"/>
            <a:chExt cx="3456384" cy="1084263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52528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88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2204864"/>
            <a:ext cx="8229600" cy="38884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Capacitação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uma avaliação de larga escala deve propiciar o desenvolvimento de competência técnica e científica na área de avaliação, fortalecendo a cooperação entre as instâncias envolvidas.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6016" y="5085184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2716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333830" y="527901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467544" y="2492896"/>
            <a:ext cx="83426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rgbClr val="FF0000"/>
              </a:solidFill>
            </a:endParaRPr>
          </a:p>
          <a:p>
            <a:pPr algn="ctr"/>
            <a:r>
              <a:rPr lang="pt-BR" sz="4800" dirty="0" smtClean="0">
                <a:solidFill>
                  <a:srgbClr val="FF0000"/>
                </a:solidFill>
              </a:rPr>
              <a:t>Obrigada!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sz="2800" dirty="0" smtClean="0"/>
              <a:t>Tania </a:t>
            </a:r>
            <a:r>
              <a:rPr lang="pt-BR" sz="2800" dirty="0"/>
              <a:t>Cristina A. Macedo de Azevedo</a:t>
            </a:r>
          </a:p>
          <a:p>
            <a:pPr algn="ctr"/>
            <a:r>
              <a:rPr lang="pt-BR" sz="2800" dirty="0" smtClean="0"/>
              <a:t>diretoria_academica@vunesp.com.br</a:t>
            </a:r>
            <a:endParaRPr lang="pt-BR" sz="2800" dirty="0"/>
          </a:p>
        </p:txBody>
      </p:sp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4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08578"/>
              </p:ext>
            </p:extLst>
          </p:nvPr>
        </p:nvGraphicFramePr>
        <p:xfrm>
          <a:off x="1115616" y="1916832"/>
          <a:ext cx="6695999" cy="35435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2165"/>
                <a:gridCol w="2728180"/>
                <a:gridCol w="1515654"/>
              </a:tblGrid>
              <a:tr h="34465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Participação</a:t>
                      </a:r>
                      <a:endParaRPr lang="pt-BR" sz="28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5489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Previsão</a:t>
                      </a:r>
                      <a:r>
                        <a:rPr lang="pt-BR" sz="2400" b="1" baseline="0" dirty="0" smtClean="0"/>
                        <a:t> </a:t>
                      </a:r>
                      <a:r>
                        <a:rPr lang="pt-BR" sz="2400" b="1" dirty="0" smtClean="0"/>
                        <a:t>2014</a:t>
                      </a:r>
                      <a:endParaRPr lang="pt-BR" sz="2400" b="1" dirty="0" smtClean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/>
                        <a:t>Alunos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Em %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50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280.760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49697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807.393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86359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Realização 2014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228.360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78,5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583.823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72,3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Participação de alunos na Avaliação de Larga Escala no Estado do Pará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69269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873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Participação de alunos na Avaliação de Larga Escala no Estado do Pará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9162"/>
              </p:ext>
            </p:extLst>
          </p:nvPr>
        </p:nvGraphicFramePr>
        <p:xfrm>
          <a:off x="755575" y="1844824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97"/>
                <a:gridCol w="2303430"/>
                <a:gridCol w="2303430"/>
                <a:gridCol w="1233982"/>
              </a:tblGrid>
              <a:tr h="102289">
                <a:tc rowSpan="2"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Ano/Série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gridSpan="3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2º dia (provas)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Previstos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effectLst/>
                        </a:rPr>
                        <a:t>Presentes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Em 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</a:tr>
              <a:tr h="2146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4º ano </a:t>
                      </a:r>
                      <a:r>
                        <a:rPr lang="pt-BR" sz="2400" dirty="0" smtClean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136.360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115.550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84,7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5º ano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144.400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117.140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81,1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112.641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86.962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77,2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8ª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98.552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75.372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76,5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133.697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80.064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59,9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série </a:t>
                      </a:r>
                      <a:r>
                        <a:rPr lang="pt-BR" sz="2400" dirty="0" smtClean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97.757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58.684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60,0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83.986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50.051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59,6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19969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807.393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      583.823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72,3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2601256"/>
            <a:ext cx="4932000" cy="313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000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2. Objeto: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Avaliações de larga escala descrevem  um sistema educacional em todas as suas dimensões.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22054612"/>
              </p:ext>
            </p:extLst>
          </p:nvPr>
        </p:nvGraphicFramePr>
        <p:xfrm>
          <a:off x="5508104" y="1412776"/>
          <a:ext cx="349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3151</Words>
  <Application>Microsoft Office PowerPoint</Application>
  <PresentationFormat>Apresentação na tela (4:3)</PresentationFormat>
  <Paragraphs>1119</Paragraphs>
  <Slides>63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7" baseType="lpstr">
      <vt:lpstr>Tema do Office</vt:lpstr>
      <vt:lpstr>1_Tema do Office</vt:lpstr>
      <vt:lpstr>3_Tema do Office</vt:lpstr>
      <vt:lpstr>think-cell Slide</vt:lpstr>
      <vt:lpstr>    Oficina de Divulgação  Metodológica e de  Resultados </vt:lpstr>
      <vt:lpstr>          Informação para orientar pedagógica e politicamente</vt:lpstr>
      <vt:lpstr>Secretaria de Estado  de Educação SEDUC</vt:lpstr>
      <vt:lpstr>SisPAE: 2014, 2015 e 2016 </vt:lpstr>
      <vt:lpstr>Avaliação de Larga Escala: o que significa?</vt:lpstr>
      <vt:lpstr>Apresentação do PowerPoint</vt:lpstr>
      <vt:lpstr> Participação de alunos na Avaliação de Larga Escala no Estado do Pará</vt:lpstr>
      <vt:lpstr>Participação de alunos na Avaliação de Larga Escala no Estado do Pará</vt:lpstr>
      <vt:lpstr>Avaliação de Larga Escala: o que significa?</vt:lpstr>
      <vt:lpstr>SisPAE 2014 - Material impresso e distribuído </vt:lpstr>
      <vt:lpstr>As Provas do SisPAE</vt:lpstr>
      <vt:lpstr>Apresentação do PowerPoint</vt:lpstr>
      <vt:lpstr>Avaliação de Larga Escala: o que significa?</vt:lpstr>
      <vt:lpstr>Onde estão indicadas as capacidades de utilizar conhecimentos que devem ser aferidas para uma dada disciplina em um certo ponto do percurso escolar? </vt:lpstr>
      <vt:lpstr>Apresentação do PowerPoint</vt:lpstr>
      <vt:lpstr>Por exemplo: </vt:lpstr>
      <vt:lpstr>No 5º ano do Ensino Fundamental, o SisPAE pergunta assim:</vt:lpstr>
      <vt:lpstr>Visão Qualitativa  Prova SisPAE 2014  -  Língua Portuguesa 5º Ano EF</vt:lpstr>
      <vt:lpstr>Cadernos de Prova SisPAE  Estrutura matricial    Metodologia Estatística  Blocos Incompletos Balanceados  - BIB</vt:lpstr>
      <vt:lpstr>Avaliação de Larga Escala: o que significa?</vt:lpstr>
      <vt:lpstr>Apresentação do PowerPoint</vt:lpstr>
      <vt:lpstr>Apresentação do PowerPoint</vt:lpstr>
      <vt:lpstr>Teoria Clássica dos Testes – TCT </vt:lpstr>
      <vt:lpstr>Teoria da Resposta ao Item - TRI</vt:lpstr>
      <vt:lpstr>Avaliação de Larga Escala: o que significa?</vt:lpstr>
      <vt:lpstr>Apresentação do PowerPoint</vt:lpstr>
      <vt:lpstr>   Médias de Proficiência    SisPAE 2014   </vt:lpstr>
      <vt:lpstr>Apresentação do PowerPoint</vt:lpstr>
      <vt:lpstr>       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Exemplo de 1 item de Prova SisPAE  2014  7ª EF_ Matemática </vt:lpstr>
      <vt:lpstr> Exemplo de 1 item de Prova SisPAE  2014  7ª EF_ Matemática </vt:lpstr>
      <vt:lpstr>Exemplo de 1 item de Prova SisPAE  2014   3ª EM Matemática</vt:lpstr>
      <vt:lpstr>Apresentação do PowerPoint</vt:lpstr>
      <vt:lpstr>Teoria da Resposta do Item - TRI: Escala</vt:lpstr>
      <vt:lpstr>Teoria da Resposta ao Item – TRI Escala SisPAE</vt:lpstr>
      <vt:lpstr>Escala SisPAE</vt:lpstr>
      <vt:lpstr>A TRI e a Escala SisPAE</vt:lpstr>
      <vt:lpstr>A TRI e a Escala SisPAE</vt:lpstr>
      <vt:lpstr>Escala SisPAE</vt:lpstr>
      <vt:lpstr>A TRI e a Escala SisPAE</vt:lpstr>
      <vt:lpstr>Apresentação do PowerPoint</vt:lpstr>
      <vt:lpstr>Apresentação do PowerPoint</vt:lpstr>
      <vt:lpstr>A TRI, a Escala SisPAE e a Escala Saeb</vt:lpstr>
      <vt:lpstr>SisPAE 2014 - A proficiência em Língua Portuguesa na Escala do Saeb</vt:lpstr>
      <vt:lpstr>SisPAE 2014 - A proficiência em Matemática  na Escala do Saeb</vt:lpstr>
      <vt:lpstr>Escala organizada por níveis  que    situam os resultados de desempenho dos estudantes de todas as séries, em cada disciplina.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366</cp:revision>
  <cp:lastPrinted>2015-04-22T19:21:39Z</cp:lastPrinted>
  <dcterms:created xsi:type="dcterms:W3CDTF">2015-02-24T13:33:29Z</dcterms:created>
  <dcterms:modified xsi:type="dcterms:W3CDTF">2015-05-29T18:22:43Z</dcterms:modified>
</cp:coreProperties>
</file>