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tags/tag44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tags/tag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tags/tag54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3" r:id="rId3"/>
  </p:sldMasterIdLst>
  <p:notesMasterIdLst>
    <p:notesMasterId r:id="rId67"/>
  </p:notesMasterIdLst>
  <p:sldIdLst>
    <p:sldId id="257" r:id="rId4"/>
    <p:sldId id="395" r:id="rId5"/>
    <p:sldId id="441" r:id="rId6"/>
    <p:sldId id="442" r:id="rId7"/>
    <p:sldId id="443" r:id="rId8"/>
    <p:sldId id="384" r:id="rId9"/>
    <p:sldId id="383" r:id="rId10"/>
    <p:sldId id="447" r:id="rId11"/>
    <p:sldId id="444" r:id="rId12"/>
    <p:sldId id="445" r:id="rId13"/>
    <p:sldId id="330" r:id="rId14"/>
    <p:sldId id="358" r:id="rId15"/>
    <p:sldId id="446" r:id="rId16"/>
    <p:sldId id="336" r:id="rId17"/>
    <p:sldId id="392" r:id="rId18"/>
    <p:sldId id="456" r:id="rId19"/>
    <p:sldId id="448" r:id="rId20"/>
    <p:sldId id="449" r:id="rId21"/>
    <p:sldId id="450" r:id="rId22"/>
    <p:sldId id="451" r:id="rId23"/>
    <p:sldId id="454" r:id="rId24"/>
    <p:sldId id="452" r:id="rId25"/>
    <p:sldId id="458" r:id="rId26"/>
    <p:sldId id="457" r:id="rId27"/>
    <p:sldId id="453" r:id="rId28"/>
    <p:sldId id="455" r:id="rId29"/>
    <p:sldId id="459" r:id="rId30"/>
    <p:sldId id="479" r:id="rId31"/>
    <p:sldId id="347" r:id="rId32"/>
    <p:sldId id="348" r:id="rId33"/>
    <p:sldId id="350" r:id="rId34"/>
    <p:sldId id="351" r:id="rId35"/>
    <p:sldId id="353" r:id="rId36"/>
    <p:sldId id="355" r:id="rId37"/>
    <p:sldId id="476" r:id="rId38"/>
    <p:sldId id="462" r:id="rId39"/>
    <p:sldId id="463" r:id="rId40"/>
    <p:sldId id="465" r:id="rId41"/>
    <p:sldId id="464" r:id="rId42"/>
    <p:sldId id="460" r:id="rId43"/>
    <p:sldId id="427" r:id="rId44"/>
    <p:sldId id="428" r:id="rId45"/>
    <p:sldId id="430" r:id="rId46"/>
    <p:sldId id="434" r:id="rId47"/>
    <p:sldId id="433" r:id="rId48"/>
    <p:sldId id="461" r:id="rId49"/>
    <p:sldId id="432" r:id="rId50"/>
    <p:sldId id="466" r:id="rId51"/>
    <p:sldId id="435" r:id="rId52"/>
    <p:sldId id="467" r:id="rId53"/>
    <p:sldId id="364" r:id="rId54"/>
    <p:sldId id="366" r:id="rId55"/>
    <p:sldId id="365" r:id="rId56"/>
    <p:sldId id="477" r:id="rId57"/>
    <p:sldId id="390" r:id="rId58"/>
    <p:sldId id="391" r:id="rId59"/>
    <p:sldId id="478" r:id="rId60"/>
    <p:sldId id="393" r:id="rId61"/>
    <p:sldId id="470" r:id="rId62"/>
    <p:sldId id="471" r:id="rId63"/>
    <p:sldId id="473" r:id="rId64"/>
    <p:sldId id="475" r:id="rId65"/>
    <p:sldId id="394" r:id="rId66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46923076923077"/>
          <c:y val="2.5327450980392158E-2"/>
          <c:w val="0.81864935897435898"/>
          <c:h val="0.69934150326797384"/>
        </c:manualLayout>
      </c:layout>
      <c:lineChart>
        <c:grouping val="standard"/>
        <c:varyColors val="0"/>
        <c:ser>
          <c:idx val="0"/>
          <c:order val="0"/>
          <c:tx>
            <c:strRef>
              <c:f>Plan1!$F$5</c:f>
              <c:strCache>
                <c:ptCount val="1"/>
                <c:pt idx="0">
                  <c:v>Rede Estadual </c:v>
                </c:pt>
              </c:strCache>
            </c:strRef>
          </c:tx>
          <c:cat>
            <c:strRef>
              <c:f>Plan1!$E$6:$E$12</c:f>
              <c:strCache>
                <c:ptCount val="7"/>
                <c:pt idx="0">
                  <c:v>4º Ano EF </c:v>
                </c:pt>
                <c:pt idx="1">
                  <c:v>5º Ano EF </c:v>
                </c:pt>
                <c:pt idx="2">
                  <c:v>7ª Série EF </c:v>
                </c:pt>
                <c:pt idx="3">
                  <c:v>8ª Série EF </c:v>
                </c:pt>
                <c:pt idx="4">
                  <c:v>1ª Série EM </c:v>
                </c:pt>
                <c:pt idx="5">
                  <c:v>2ª Série EM </c:v>
                </c:pt>
                <c:pt idx="6">
                  <c:v>3ª Série EM </c:v>
                </c:pt>
              </c:strCache>
            </c:strRef>
          </c:cat>
          <c:val>
            <c:numRef>
              <c:f>Plan1!$F$6:$F$12</c:f>
              <c:numCache>
                <c:formatCode>General</c:formatCode>
                <c:ptCount val="7"/>
                <c:pt idx="0">
                  <c:v>143</c:v>
                </c:pt>
                <c:pt idx="1">
                  <c:v>158.80000000000001</c:v>
                </c:pt>
                <c:pt idx="2">
                  <c:v>186.6</c:v>
                </c:pt>
                <c:pt idx="3">
                  <c:v>203.2</c:v>
                </c:pt>
                <c:pt idx="4">
                  <c:v>213</c:v>
                </c:pt>
                <c:pt idx="5">
                  <c:v>222.7</c:v>
                </c:pt>
                <c:pt idx="6">
                  <c:v>227.6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Plan1!$G$5</c:f>
              <c:strCache>
                <c:ptCount val="1"/>
                <c:pt idx="0">
                  <c:v>Rede Municipal </c:v>
                </c:pt>
              </c:strCache>
            </c:strRef>
          </c:tx>
          <c:cat>
            <c:strRef>
              <c:f>Plan1!$E$6:$E$12</c:f>
              <c:strCache>
                <c:ptCount val="7"/>
                <c:pt idx="0">
                  <c:v>4º Ano EF </c:v>
                </c:pt>
                <c:pt idx="1">
                  <c:v>5º Ano EF </c:v>
                </c:pt>
                <c:pt idx="2">
                  <c:v>7ª Série EF </c:v>
                </c:pt>
                <c:pt idx="3">
                  <c:v>8ª Série EF </c:v>
                </c:pt>
                <c:pt idx="4">
                  <c:v>1ª Série EM </c:v>
                </c:pt>
                <c:pt idx="5">
                  <c:v>2ª Série EM </c:v>
                </c:pt>
                <c:pt idx="6">
                  <c:v>3ª Série EM </c:v>
                </c:pt>
              </c:strCache>
            </c:strRef>
          </c:cat>
          <c:val>
            <c:numRef>
              <c:f>Plan1!$G$6:$G$12</c:f>
              <c:numCache>
                <c:formatCode>General</c:formatCode>
                <c:ptCount val="7"/>
                <c:pt idx="0">
                  <c:v>134.30000000000001</c:v>
                </c:pt>
                <c:pt idx="1">
                  <c:v>157.9</c:v>
                </c:pt>
                <c:pt idx="2">
                  <c:v>188.6</c:v>
                </c:pt>
                <c:pt idx="3">
                  <c:v>205.2</c:v>
                </c:pt>
                <c:pt idx="4">
                  <c:v>235.5</c:v>
                </c:pt>
                <c:pt idx="5">
                  <c:v>266.2</c:v>
                </c:pt>
                <c:pt idx="6">
                  <c:v>274.7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425280"/>
        <c:axId val="117426816"/>
      </c:lineChart>
      <c:catAx>
        <c:axId val="117425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pt-BR"/>
          </a:p>
        </c:txPr>
        <c:crossAx val="117426816"/>
        <c:crosses val="autoZero"/>
        <c:auto val="1"/>
        <c:lblAlgn val="ctr"/>
        <c:lblOffset val="100"/>
        <c:noMultiLvlLbl val="0"/>
      </c:catAx>
      <c:valAx>
        <c:axId val="117426816"/>
        <c:scaling>
          <c:orientation val="minMax"/>
          <c:max val="300"/>
          <c:min val="100"/>
        </c:scaling>
        <c:delete val="0"/>
        <c:axPos val="l"/>
        <c:numFmt formatCode="#,##0.0" sourceLinked="0"/>
        <c:majorTickMark val="out"/>
        <c:minorTickMark val="none"/>
        <c:tickLblPos val="nextTo"/>
        <c:crossAx val="117425280"/>
        <c:crosses val="autoZero"/>
        <c:crossBetween val="midCat"/>
        <c:majorUnit val="50"/>
      </c:valAx>
    </c:plotArea>
    <c:legend>
      <c:legendPos val="b"/>
      <c:layout/>
      <c:overlay val="0"/>
    </c:legend>
    <c:plotVisOnly val="1"/>
    <c:dispBlanksAs val="gap"/>
    <c:showDLblsOverMax val="0"/>
  </c:chart>
  <c:spPr>
    <a:ln w="12700">
      <a:solidFill>
        <a:schemeClr val="accent1"/>
      </a:solidFill>
    </a:ln>
  </c:spPr>
  <c:txPr>
    <a:bodyPr/>
    <a:lstStyle/>
    <a:p>
      <a:pPr>
        <a:defRPr sz="10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Plan2!$G$5</c:f>
              <c:strCache>
                <c:ptCount val="1"/>
                <c:pt idx="0">
                  <c:v>Rede Estadual </c:v>
                </c:pt>
              </c:strCache>
            </c:strRef>
          </c:tx>
          <c:cat>
            <c:strRef>
              <c:f>Plan2!$F$6:$F$12</c:f>
              <c:strCache>
                <c:ptCount val="7"/>
                <c:pt idx="0">
                  <c:v>4º Ano EF </c:v>
                </c:pt>
                <c:pt idx="1">
                  <c:v>5º Ano EF </c:v>
                </c:pt>
                <c:pt idx="2">
                  <c:v>7ª Série EF </c:v>
                </c:pt>
                <c:pt idx="3">
                  <c:v>8ª Série EF </c:v>
                </c:pt>
                <c:pt idx="4">
                  <c:v>1ª Série EM </c:v>
                </c:pt>
                <c:pt idx="5">
                  <c:v>2ª Série EM </c:v>
                </c:pt>
                <c:pt idx="6">
                  <c:v>3ª Série EM </c:v>
                </c:pt>
              </c:strCache>
            </c:strRef>
          </c:cat>
          <c:val>
            <c:numRef>
              <c:f>Plan2!$G$6:$G$12</c:f>
              <c:numCache>
                <c:formatCode>General</c:formatCode>
                <c:ptCount val="7"/>
                <c:pt idx="0">
                  <c:v>148.1</c:v>
                </c:pt>
                <c:pt idx="1">
                  <c:v>160.30000000000001</c:v>
                </c:pt>
                <c:pt idx="2">
                  <c:v>190</c:v>
                </c:pt>
                <c:pt idx="3">
                  <c:v>217.5</c:v>
                </c:pt>
                <c:pt idx="4">
                  <c:v>230</c:v>
                </c:pt>
                <c:pt idx="5">
                  <c:v>235.9</c:v>
                </c:pt>
                <c:pt idx="6">
                  <c:v>239.4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Plan2!$H$5</c:f>
              <c:strCache>
                <c:ptCount val="1"/>
                <c:pt idx="0">
                  <c:v>Rede Municipal </c:v>
                </c:pt>
              </c:strCache>
            </c:strRef>
          </c:tx>
          <c:cat>
            <c:strRef>
              <c:f>Plan2!$F$6:$F$12</c:f>
              <c:strCache>
                <c:ptCount val="7"/>
                <c:pt idx="0">
                  <c:v>4º Ano EF </c:v>
                </c:pt>
                <c:pt idx="1">
                  <c:v>5º Ano EF </c:v>
                </c:pt>
                <c:pt idx="2">
                  <c:v>7ª Série EF </c:v>
                </c:pt>
                <c:pt idx="3">
                  <c:v>8ª Série EF </c:v>
                </c:pt>
                <c:pt idx="4">
                  <c:v>1ª Série EM </c:v>
                </c:pt>
                <c:pt idx="5">
                  <c:v>2ª Série EM </c:v>
                </c:pt>
                <c:pt idx="6">
                  <c:v>3ª Série EM </c:v>
                </c:pt>
              </c:strCache>
            </c:strRef>
          </c:cat>
          <c:val>
            <c:numRef>
              <c:f>Plan2!$H$6:$H$12</c:f>
              <c:numCache>
                <c:formatCode>General</c:formatCode>
                <c:ptCount val="7"/>
                <c:pt idx="0">
                  <c:v>142.9</c:v>
                </c:pt>
                <c:pt idx="1">
                  <c:v>160.4</c:v>
                </c:pt>
                <c:pt idx="2">
                  <c:v>192.7</c:v>
                </c:pt>
                <c:pt idx="3">
                  <c:v>220.6</c:v>
                </c:pt>
                <c:pt idx="4">
                  <c:v>232.7</c:v>
                </c:pt>
                <c:pt idx="5">
                  <c:v>245.7</c:v>
                </c:pt>
                <c:pt idx="6">
                  <c:v>270.3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78944"/>
        <c:axId val="120188928"/>
      </c:lineChart>
      <c:catAx>
        <c:axId val="12017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t-BR"/>
          </a:p>
        </c:txPr>
        <c:crossAx val="120188928"/>
        <c:crosses val="autoZero"/>
        <c:auto val="1"/>
        <c:lblAlgn val="ctr"/>
        <c:lblOffset val="100"/>
        <c:noMultiLvlLbl val="0"/>
      </c:catAx>
      <c:valAx>
        <c:axId val="120188928"/>
        <c:scaling>
          <c:orientation val="minMax"/>
          <c:max val="300"/>
          <c:min val="100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t-BR"/>
          </a:p>
        </c:txPr>
        <c:crossAx val="120178944"/>
        <c:crosses val="autoZero"/>
        <c:crossBetween val="midCat"/>
        <c:majorUnit val="50"/>
      </c:valAx>
    </c:plotArea>
    <c:legend>
      <c:legendPos val="b"/>
      <c:layout/>
      <c:overlay val="0"/>
      <c:txPr>
        <a:bodyPr/>
        <a:lstStyle/>
        <a:p>
          <a:pPr>
            <a:defRPr sz="1000" b="1"/>
          </a:pPr>
          <a:endParaRPr lang="pt-BR"/>
        </a:p>
      </c:txPr>
    </c:legend>
    <c:plotVisOnly val="1"/>
    <c:dispBlanksAs val="gap"/>
    <c:showDLblsOverMax val="0"/>
  </c:chart>
  <c:spPr>
    <a:ln w="12700">
      <a:solidFill>
        <a:schemeClr val="accent1"/>
      </a:solidFill>
    </a:ln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E98C5-C343-429E-89E3-D6E82CC4AE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4260BFE-ACF6-43FE-B8B9-EFE45075F449}">
      <dgm:prSet/>
      <dgm:spPr/>
      <dgm:t>
        <a:bodyPr/>
        <a:lstStyle/>
        <a:p>
          <a:r>
            <a:rPr lang="pt-BR" b="1" dirty="0" smtClean="0"/>
            <a:t>O </a:t>
          </a:r>
          <a:r>
            <a:rPr lang="pt-BR" b="1" dirty="0" err="1" smtClean="0"/>
            <a:t>SisPAE</a:t>
          </a:r>
          <a:r>
            <a:rPr lang="pt-BR" b="1" dirty="0" smtClean="0"/>
            <a:t>:</a:t>
          </a:r>
        </a:p>
      </dgm:t>
    </dgm:pt>
    <dgm:pt modelId="{3CBE567C-3E99-4DB1-82DE-E2A231D9EFC4}" type="parTrans" cxnId="{E07A1DB6-6201-4629-AB7D-BAF3E73E7A62}">
      <dgm:prSet/>
      <dgm:spPr/>
      <dgm:t>
        <a:bodyPr/>
        <a:lstStyle/>
        <a:p>
          <a:endParaRPr lang="pt-BR"/>
        </a:p>
      </dgm:t>
    </dgm:pt>
    <dgm:pt modelId="{384CE03C-57F7-4814-A502-0E5565ABD707}" type="sibTrans" cxnId="{E07A1DB6-6201-4629-AB7D-BAF3E73E7A62}">
      <dgm:prSet/>
      <dgm:spPr/>
      <dgm:t>
        <a:bodyPr/>
        <a:lstStyle/>
        <a:p>
          <a:endParaRPr lang="pt-BR"/>
        </a:p>
      </dgm:t>
    </dgm:pt>
    <dgm:pt modelId="{ADC58D31-8B79-49E6-8039-5629B15C4297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 Afere rendimentos e percepções, em provas e questionários</a:t>
          </a:r>
          <a:r>
            <a:rPr lang="pt-BR" dirty="0" smtClean="0"/>
            <a:t>.</a:t>
          </a:r>
          <a:endParaRPr lang="pt-BR" dirty="0"/>
        </a:p>
      </dgm:t>
    </dgm:pt>
    <dgm:pt modelId="{CAE90823-7F1C-4105-A457-2E131851D80F}" type="sibTrans" cxnId="{3E8A6E3D-2C75-4E9E-91B7-CF44086DD304}">
      <dgm:prSet/>
      <dgm:spPr/>
      <dgm:t>
        <a:bodyPr/>
        <a:lstStyle/>
        <a:p>
          <a:endParaRPr lang="pt-BR"/>
        </a:p>
      </dgm:t>
    </dgm:pt>
    <dgm:pt modelId="{63817FCB-6F44-4155-9548-9358B22E95AB}" type="parTrans" cxnId="{3E8A6E3D-2C75-4E9E-91B7-CF44086DD304}">
      <dgm:prSet/>
      <dgm:spPr/>
      <dgm:t>
        <a:bodyPr/>
        <a:lstStyle/>
        <a:p>
          <a:endParaRPr lang="pt-BR"/>
        </a:p>
      </dgm:t>
    </dgm:pt>
    <dgm:pt modelId="{51F48C16-FD39-4041-84BE-E33E07545AA1}">
      <dgm:prSet/>
      <dgm:spPr/>
      <dgm:t>
        <a:bodyPr/>
        <a:lstStyle/>
        <a:p>
          <a:r>
            <a:rPr lang="pt-BR" dirty="0" smtClean="0">
              <a:solidFill>
                <a:schemeClr val="tx2"/>
              </a:solidFill>
            </a:rPr>
            <a:t>Envolve alunos, professores e gestores.</a:t>
          </a:r>
        </a:p>
      </dgm:t>
    </dgm:pt>
    <dgm:pt modelId="{322943EE-7DBD-4110-BB5F-BBED698BD2A9}" type="sibTrans" cxnId="{91927D6D-1319-4346-82E0-80B4F0F6E43E}">
      <dgm:prSet/>
      <dgm:spPr/>
      <dgm:t>
        <a:bodyPr/>
        <a:lstStyle/>
        <a:p>
          <a:endParaRPr lang="pt-BR"/>
        </a:p>
      </dgm:t>
    </dgm:pt>
    <dgm:pt modelId="{6C9D2823-0FD5-4CE5-9FE0-B55D8624E5C2}" type="parTrans" cxnId="{91927D6D-1319-4346-82E0-80B4F0F6E43E}">
      <dgm:prSet/>
      <dgm:spPr/>
      <dgm:t>
        <a:bodyPr/>
        <a:lstStyle/>
        <a:p>
          <a:endParaRPr lang="pt-BR"/>
        </a:p>
      </dgm:t>
    </dgm:pt>
    <dgm:pt modelId="{350BEC1D-DCC9-4F07-ACED-F7C2C34B90A5}" type="pres">
      <dgm:prSet presAssocID="{3C7E98C5-C343-429E-89E3-D6E82CC4AE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717D00-A1FA-4BBA-AF3C-1A16F3CDBE1D}" type="pres">
      <dgm:prSet presAssocID="{D4260BFE-ACF6-43FE-B8B9-EFE45075F449}" presName="parentLin" presStyleCnt="0"/>
      <dgm:spPr/>
      <dgm:t>
        <a:bodyPr/>
        <a:lstStyle/>
        <a:p>
          <a:endParaRPr lang="pt-BR"/>
        </a:p>
      </dgm:t>
    </dgm:pt>
    <dgm:pt modelId="{C1FE36D4-3F25-4019-99C9-737ACCC290D3}" type="pres">
      <dgm:prSet presAssocID="{D4260BFE-ACF6-43FE-B8B9-EFE45075F449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F2441C05-2713-401C-A502-BB956931EE04}" type="pres">
      <dgm:prSet presAssocID="{D4260BFE-ACF6-43FE-B8B9-EFE45075F44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B4A1E4-7650-406A-9315-5E78285F835B}" type="pres">
      <dgm:prSet presAssocID="{D4260BFE-ACF6-43FE-B8B9-EFE45075F449}" presName="negativeSpace" presStyleCnt="0"/>
      <dgm:spPr/>
      <dgm:t>
        <a:bodyPr/>
        <a:lstStyle/>
        <a:p>
          <a:endParaRPr lang="pt-BR"/>
        </a:p>
      </dgm:t>
    </dgm:pt>
    <dgm:pt modelId="{C57FDB73-5038-4EBE-ABBB-145DA2D4AB79}" type="pres">
      <dgm:prSet presAssocID="{D4260BFE-ACF6-43FE-B8B9-EFE45075F44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E138D6-22B2-45BA-805B-F032DB4C264D}" type="presOf" srcId="{D4260BFE-ACF6-43FE-B8B9-EFE45075F449}" destId="{C1FE36D4-3F25-4019-99C9-737ACCC290D3}" srcOrd="0" destOrd="0" presId="urn:microsoft.com/office/officeart/2005/8/layout/list1"/>
    <dgm:cxn modelId="{91927D6D-1319-4346-82E0-80B4F0F6E43E}" srcId="{D4260BFE-ACF6-43FE-B8B9-EFE45075F449}" destId="{51F48C16-FD39-4041-84BE-E33E07545AA1}" srcOrd="0" destOrd="0" parTransId="{6C9D2823-0FD5-4CE5-9FE0-B55D8624E5C2}" sibTransId="{322943EE-7DBD-4110-BB5F-BBED698BD2A9}"/>
    <dgm:cxn modelId="{412CAA6A-00E7-443E-89C7-610B77A4F6F8}" type="presOf" srcId="{ADC58D31-8B79-49E6-8039-5629B15C4297}" destId="{C57FDB73-5038-4EBE-ABBB-145DA2D4AB79}" srcOrd="0" destOrd="1" presId="urn:microsoft.com/office/officeart/2005/8/layout/list1"/>
    <dgm:cxn modelId="{20B17347-A58A-45E3-95D6-08E848BDB2A4}" type="presOf" srcId="{51F48C16-FD39-4041-84BE-E33E07545AA1}" destId="{C57FDB73-5038-4EBE-ABBB-145DA2D4AB79}" srcOrd="0" destOrd="0" presId="urn:microsoft.com/office/officeart/2005/8/layout/list1"/>
    <dgm:cxn modelId="{AC52FFD1-6748-4813-BACE-D0053038BFAF}" type="presOf" srcId="{D4260BFE-ACF6-43FE-B8B9-EFE45075F449}" destId="{F2441C05-2713-401C-A502-BB956931EE04}" srcOrd="1" destOrd="0" presId="urn:microsoft.com/office/officeart/2005/8/layout/list1"/>
    <dgm:cxn modelId="{4430D7F6-621E-4FCE-BB86-4A73BDEB6DA0}" type="presOf" srcId="{3C7E98C5-C343-429E-89E3-D6E82CC4AE2C}" destId="{350BEC1D-DCC9-4F07-ACED-F7C2C34B90A5}" srcOrd="0" destOrd="0" presId="urn:microsoft.com/office/officeart/2005/8/layout/list1"/>
    <dgm:cxn modelId="{3E8A6E3D-2C75-4E9E-91B7-CF44086DD304}" srcId="{D4260BFE-ACF6-43FE-B8B9-EFE45075F449}" destId="{ADC58D31-8B79-49E6-8039-5629B15C4297}" srcOrd="1" destOrd="0" parTransId="{63817FCB-6F44-4155-9548-9358B22E95AB}" sibTransId="{CAE90823-7F1C-4105-A457-2E131851D80F}"/>
    <dgm:cxn modelId="{E07A1DB6-6201-4629-AB7D-BAF3E73E7A62}" srcId="{3C7E98C5-C343-429E-89E3-D6E82CC4AE2C}" destId="{D4260BFE-ACF6-43FE-B8B9-EFE45075F449}" srcOrd="0" destOrd="0" parTransId="{3CBE567C-3E99-4DB1-82DE-E2A231D9EFC4}" sibTransId="{384CE03C-57F7-4814-A502-0E5565ABD707}"/>
    <dgm:cxn modelId="{14605AAE-8A6B-409B-877D-C4ECC9E30E8F}" type="presParOf" srcId="{350BEC1D-DCC9-4F07-ACED-F7C2C34B90A5}" destId="{E9717D00-A1FA-4BBA-AF3C-1A16F3CDBE1D}" srcOrd="0" destOrd="0" presId="urn:microsoft.com/office/officeart/2005/8/layout/list1"/>
    <dgm:cxn modelId="{939C78F9-AAB9-4EEF-8929-338676106219}" type="presParOf" srcId="{E9717D00-A1FA-4BBA-AF3C-1A16F3CDBE1D}" destId="{C1FE36D4-3F25-4019-99C9-737ACCC290D3}" srcOrd="0" destOrd="0" presId="urn:microsoft.com/office/officeart/2005/8/layout/list1"/>
    <dgm:cxn modelId="{45D09C62-4120-4418-AC9E-0EAD545F0F6E}" type="presParOf" srcId="{E9717D00-A1FA-4BBA-AF3C-1A16F3CDBE1D}" destId="{F2441C05-2713-401C-A502-BB956931EE04}" srcOrd="1" destOrd="0" presId="urn:microsoft.com/office/officeart/2005/8/layout/list1"/>
    <dgm:cxn modelId="{9FFB7943-58A1-4F95-9718-4CA3B80BA0D9}" type="presParOf" srcId="{350BEC1D-DCC9-4F07-ACED-F7C2C34B90A5}" destId="{7DB4A1E4-7650-406A-9315-5E78285F835B}" srcOrd="1" destOrd="0" presId="urn:microsoft.com/office/officeart/2005/8/layout/list1"/>
    <dgm:cxn modelId="{F5EFCDC8-3B9F-443F-A8F6-C2D852C1CB43}" type="presParOf" srcId="{350BEC1D-DCC9-4F07-ACED-F7C2C34B90A5}" destId="{C57FDB73-5038-4EBE-ABBB-145DA2D4AB7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Característica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Instrumento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gradFill flip="none" rotWithShape="0">
          <a:gsLst>
            <a:gs pos="0">
              <a:schemeClr val="accent3">
                <a:lumMod val="50000"/>
              </a:schemeClr>
            </a:gs>
            <a:gs pos="50000">
              <a:srgbClr val="008080"/>
            </a:gs>
            <a:gs pos="100000">
              <a:srgbClr val="008080"/>
            </a:gs>
          </a:gsLst>
          <a:lin ang="16200000" scaled="1"/>
          <a:tileRect/>
        </a:gra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Medida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 custLinFactNeighborX="110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84016309-3D84-49A0-A0DD-C697DBD5CC24}" type="presOf" srcId="{B55211C9-0444-468D-A2C4-0A795BCB0F31}" destId="{A26E3C74-AD1E-4371-9218-4519C4ECEDD5}" srcOrd="1" destOrd="0" presId="urn:microsoft.com/office/officeart/2005/8/layout/process1"/>
    <dgm:cxn modelId="{2BE8CB2C-DD74-48C5-9610-0286C53E742C}" type="presOf" srcId="{1645E628-CA89-4C59-A05A-FEB0176BE83D}" destId="{AC9EA7BB-71D1-478C-82D9-AB8C3FC4AE5B}" srcOrd="0" destOrd="0" presId="urn:microsoft.com/office/officeart/2005/8/layout/process1"/>
    <dgm:cxn modelId="{DB48532F-43C9-4582-B926-E518CDCC6208}" type="presOf" srcId="{961B0A02-7DEB-4A12-8557-98FBCC0B4914}" destId="{1E7A0F39-4CEC-423F-AAE5-7CCB07B155D2}" srcOrd="0" destOrd="0" presId="urn:microsoft.com/office/officeart/2005/8/layout/process1"/>
    <dgm:cxn modelId="{34F88B0D-3613-4EAC-B20F-99A93BBD06EC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089FCB8-7B71-4DBA-883C-D7FD8DEE2E39}" type="presOf" srcId="{B55211C9-0444-468D-A2C4-0A795BCB0F31}" destId="{4DC08F88-D74F-4FBD-A7F4-DF4D9217E988}" srcOrd="0" destOrd="0" presId="urn:microsoft.com/office/officeart/2005/8/layout/process1"/>
    <dgm:cxn modelId="{65106B51-3E95-4677-8F69-4654BD5B086A}" type="presOf" srcId="{961B0A02-7DEB-4A12-8557-98FBCC0B4914}" destId="{2A135A12-FC11-4DC6-B066-75DF6BADFDF1}" srcOrd="1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102E176E-CADB-489F-BFC5-D662D98D9337}" type="presOf" srcId="{D37CEAE2-B4C2-462B-9CAA-BBD7D4C6AA42}" destId="{C99B842B-6B9B-467E-932F-62AAA685674D}" srcOrd="0" destOrd="0" presId="urn:microsoft.com/office/officeart/2005/8/layout/process1"/>
    <dgm:cxn modelId="{A09C4E49-C115-476B-9750-38E3514E41D0}" type="presOf" srcId="{744BDD35-2C70-4B64-9006-D098231135B6}" destId="{8BBF2603-2556-4254-90DE-B4B32F5BCA70}" srcOrd="0" destOrd="0" presId="urn:microsoft.com/office/officeart/2005/8/layout/process1"/>
    <dgm:cxn modelId="{34BCDA95-249C-4032-8E9D-C2D912989FEB}" type="presParOf" srcId="{8BBF2603-2556-4254-90DE-B4B32F5BCA70}" destId="{AC9EA7BB-71D1-478C-82D9-AB8C3FC4AE5B}" srcOrd="0" destOrd="0" presId="urn:microsoft.com/office/officeart/2005/8/layout/process1"/>
    <dgm:cxn modelId="{E166B96D-8641-400B-BEBF-68F630FC57B2}" type="presParOf" srcId="{8BBF2603-2556-4254-90DE-B4B32F5BCA70}" destId="{4DC08F88-D74F-4FBD-A7F4-DF4D9217E988}" srcOrd="1" destOrd="0" presId="urn:microsoft.com/office/officeart/2005/8/layout/process1"/>
    <dgm:cxn modelId="{36279F9B-F44E-4603-BC9F-13A1AFBB3C7A}" type="presParOf" srcId="{4DC08F88-D74F-4FBD-A7F4-DF4D9217E988}" destId="{A26E3C74-AD1E-4371-9218-4519C4ECEDD5}" srcOrd="0" destOrd="0" presId="urn:microsoft.com/office/officeart/2005/8/layout/process1"/>
    <dgm:cxn modelId="{78E00158-38D0-4AA7-B52E-06A843B02BD7}" type="presParOf" srcId="{8BBF2603-2556-4254-90DE-B4B32F5BCA70}" destId="{C99B842B-6B9B-467E-932F-62AAA685674D}" srcOrd="2" destOrd="0" presId="urn:microsoft.com/office/officeart/2005/8/layout/process1"/>
    <dgm:cxn modelId="{50CFB92F-A42F-488E-A392-84277CB48665}" type="presParOf" srcId="{8BBF2603-2556-4254-90DE-B4B32F5BCA70}" destId="{1E7A0F39-4CEC-423F-AAE5-7CCB07B155D2}" srcOrd="3" destOrd="0" presId="urn:microsoft.com/office/officeart/2005/8/layout/process1"/>
    <dgm:cxn modelId="{EF0B623C-5C3A-4676-9AE6-30F3C8ADC199}" type="presParOf" srcId="{1E7A0F39-4CEC-423F-AAE5-7CCB07B155D2}" destId="{2A135A12-FC11-4DC6-B066-75DF6BADFDF1}" srcOrd="0" destOrd="0" presId="urn:microsoft.com/office/officeart/2005/8/layout/process1"/>
    <dgm:cxn modelId="{7336DEA0-A76C-4369-B37A-96FD31597CD9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Temperatura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Termômetro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Graus Celsius, Fahrenheit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36E8FD-2B82-4FF6-92F7-65FC0D3E500C}" type="presOf" srcId="{1645E628-CA89-4C59-A05A-FEB0176BE83D}" destId="{AC9EA7BB-71D1-478C-82D9-AB8C3FC4AE5B}" srcOrd="0" destOrd="0" presId="urn:microsoft.com/office/officeart/2005/8/layout/process1"/>
    <dgm:cxn modelId="{9E821FD9-CB9A-4F3E-95CE-A2F11320A0F0}" type="presOf" srcId="{961B0A02-7DEB-4A12-8557-98FBCC0B4914}" destId="{1E7A0F39-4CEC-423F-AAE5-7CCB07B155D2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D893CB87-8A93-445F-87D1-9768C339A600}" type="presOf" srcId="{D37CEAE2-B4C2-462B-9CAA-BBD7D4C6AA42}" destId="{C99B842B-6B9B-467E-932F-62AAA685674D}" srcOrd="0" destOrd="0" presId="urn:microsoft.com/office/officeart/2005/8/layout/process1"/>
    <dgm:cxn modelId="{EFB424A4-3B9D-437F-9019-9AA26CCF492B}" type="presOf" srcId="{961B0A02-7DEB-4A12-8557-98FBCC0B4914}" destId="{2A135A12-FC11-4DC6-B066-75DF6BADFDF1}" srcOrd="1" destOrd="0" presId="urn:microsoft.com/office/officeart/2005/8/layout/process1"/>
    <dgm:cxn modelId="{952F5984-D0D3-4522-B59A-833CA5B11D3C}" type="presOf" srcId="{744BDD35-2C70-4B64-9006-D098231135B6}" destId="{8BBF2603-2556-4254-90DE-B4B32F5BCA70}" srcOrd="0" destOrd="0" presId="urn:microsoft.com/office/officeart/2005/8/layout/process1"/>
    <dgm:cxn modelId="{11FD1B46-9BD5-4942-893D-9182B19FA6C9}" type="presOf" srcId="{B14CD56D-AC49-4631-8612-4626ECF8797C}" destId="{4F56D411-5977-484B-ADD0-7CE6BE7255E1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79C9CE14-5854-4B0A-86F3-FEE2E00BCE5E}" type="presOf" srcId="{B55211C9-0444-468D-A2C4-0A795BCB0F31}" destId="{A26E3C74-AD1E-4371-9218-4519C4ECEDD5}" srcOrd="1" destOrd="0" presId="urn:microsoft.com/office/officeart/2005/8/layout/process1"/>
    <dgm:cxn modelId="{46766BF4-3764-49F4-B6B0-F1AE19DA91AF}" type="presOf" srcId="{B55211C9-0444-468D-A2C4-0A795BCB0F31}" destId="{4DC08F88-D74F-4FBD-A7F4-DF4D9217E988}" srcOrd="0" destOrd="0" presId="urn:microsoft.com/office/officeart/2005/8/layout/process1"/>
    <dgm:cxn modelId="{FD7E027C-003E-45A6-82E9-26DB93F60F55}" type="presParOf" srcId="{8BBF2603-2556-4254-90DE-B4B32F5BCA70}" destId="{AC9EA7BB-71D1-478C-82D9-AB8C3FC4AE5B}" srcOrd="0" destOrd="0" presId="urn:microsoft.com/office/officeart/2005/8/layout/process1"/>
    <dgm:cxn modelId="{00468FC7-660A-4710-89E2-4CDAF8947002}" type="presParOf" srcId="{8BBF2603-2556-4254-90DE-B4B32F5BCA70}" destId="{4DC08F88-D74F-4FBD-A7F4-DF4D9217E988}" srcOrd="1" destOrd="0" presId="urn:microsoft.com/office/officeart/2005/8/layout/process1"/>
    <dgm:cxn modelId="{E53646F4-89B1-4D08-AA8A-3327DA32856C}" type="presParOf" srcId="{4DC08F88-D74F-4FBD-A7F4-DF4D9217E988}" destId="{A26E3C74-AD1E-4371-9218-4519C4ECEDD5}" srcOrd="0" destOrd="0" presId="urn:microsoft.com/office/officeart/2005/8/layout/process1"/>
    <dgm:cxn modelId="{1BD86F76-ED4E-4B3F-B8D6-D32F81BA50E9}" type="presParOf" srcId="{8BBF2603-2556-4254-90DE-B4B32F5BCA70}" destId="{C99B842B-6B9B-467E-932F-62AAA685674D}" srcOrd="2" destOrd="0" presId="urn:microsoft.com/office/officeart/2005/8/layout/process1"/>
    <dgm:cxn modelId="{3AE1BFF2-D6F6-4C90-A62E-FC4759863847}" type="presParOf" srcId="{8BBF2603-2556-4254-90DE-B4B32F5BCA70}" destId="{1E7A0F39-4CEC-423F-AAE5-7CCB07B155D2}" srcOrd="3" destOrd="0" presId="urn:microsoft.com/office/officeart/2005/8/layout/process1"/>
    <dgm:cxn modelId="{09CE449E-B5F8-41F3-96E4-4A2190644819}" type="presParOf" srcId="{1E7A0F39-4CEC-423F-AAE5-7CCB07B155D2}" destId="{2A135A12-FC11-4DC6-B066-75DF6BADFDF1}" srcOrd="0" destOrd="0" presId="urn:microsoft.com/office/officeart/2005/8/layout/process1"/>
    <dgm:cxn modelId="{71F1B4F2-355A-4327-895A-74BE22C8A500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Nível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socio-econômico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Questionário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Critério Brasil etc. 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 custLinFactNeighborX="-836" custLinFactNeighborY="-9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29DB374-1350-40D6-9CAF-AF97E8F0D0C2}" type="presOf" srcId="{B55211C9-0444-468D-A2C4-0A795BCB0F31}" destId="{4DC08F88-D74F-4FBD-A7F4-DF4D9217E988}" srcOrd="0" destOrd="0" presId="urn:microsoft.com/office/officeart/2005/8/layout/process1"/>
    <dgm:cxn modelId="{A33EBD54-BB5D-441A-8C46-6AFF257C8B18}" type="presOf" srcId="{B14CD56D-AC49-4631-8612-4626ECF8797C}" destId="{4F56D411-5977-484B-ADD0-7CE6BE7255E1}" srcOrd="0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1EC2D933-925F-4564-8670-1371C82B9A1C}" type="presOf" srcId="{961B0A02-7DEB-4A12-8557-98FBCC0B4914}" destId="{1E7A0F39-4CEC-423F-AAE5-7CCB07B155D2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F64C6998-B499-43CD-AFD1-8D8D4F526BD4}" type="presOf" srcId="{B55211C9-0444-468D-A2C4-0A795BCB0F31}" destId="{A26E3C74-AD1E-4371-9218-4519C4ECEDD5}" srcOrd="1" destOrd="0" presId="urn:microsoft.com/office/officeart/2005/8/layout/process1"/>
    <dgm:cxn modelId="{D090B67B-1A5F-4B5E-887C-3AFF2A7450DE}" type="presOf" srcId="{961B0A02-7DEB-4A12-8557-98FBCC0B4914}" destId="{2A135A12-FC11-4DC6-B066-75DF6BADFDF1}" srcOrd="1" destOrd="0" presId="urn:microsoft.com/office/officeart/2005/8/layout/process1"/>
    <dgm:cxn modelId="{429D3844-027D-461C-B7B1-A84B19831FC6}" type="presOf" srcId="{1645E628-CA89-4C59-A05A-FEB0176BE83D}" destId="{AC9EA7BB-71D1-478C-82D9-AB8C3FC4AE5B}" srcOrd="0" destOrd="0" presId="urn:microsoft.com/office/officeart/2005/8/layout/process1"/>
    <dgm:cxn modelId="{7B4683AD-7600-43CB-BB27-95CCF32AC651}" type="presOf" srcId="{D37CEAE2-B4C2-462B-9CAA-BBD7D4C6AA42}" destId="{C99B842B-6B9B-467E-932F-62AAA685674D}" srcOrd="0" destOrd="0" presId="urn:microsoft.com/office/officeart/2005/8/layout/process1"/>
    <dgm:cxn modelId="{50798389-F45C-4F3F-A735-36E82BC21C94}" type="presOf" srcId="{744BDD35-2C70-4B64-9006-D098231135B6}" destId="{8BBF2603-2556-4254-90DE-B4B32F5BCA70}" srcOrd="0" destOrd="0" presId="urn:microsoft.com/office/officeart/2005/8/layout/process1"/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92C26A69-0F22-4B61-9FDC-DBEF0A3448A4}" type="presParOf" srcId="{8BBF2603-2556-4254-90DE-B4B32F5BCA70}" destId="{AC9EA7BB-71D1-478C-82D9-AB8C3FC4AE5B}" srcOrd="0" destOrd="0" presId="urn:microsoft.com/office/officeart/2005/8/layout/process1"/>
    <dgm:cxn modelId="{5D9ACFB3-18AF-49C3-A57D-96E3129D08D4}" type="presParOf" srcId="{8BBF2603-2556-4254-90DE-B4B32F5BCA70}" destId="{4DC08F88-D74F-4FBD-A7F4-DF4D9217E988}" srcOrd="1" destOrd="0" presId="urn:microsoft.com/office/officeart/2005/8/layout/process1"/>
    <dgm:cxn modelId="{7324EB3F-1181-43E9-92FC-79C6FDF37819}" type="presParOf" srcId="{4DC08F88-D74F-4FBD-A7F4-DF4D9217E988}" destId="{A26E3C74-AD1E-4371-9218-4519C4ECEDD5}" srcOrd="0" destOrd="0" presId="urn:microsoft.com/office/officeart/2005/8/layout/process1"/>
    <dgm:cxn modelId="{89610722-A5F0-4C7B-98C2-135A6AEF3383}" type="presParOf" srcId="{8BBF2603-2556-4254-90DE-B4B32F5BCA70}" destId="{C99B842B-6B9B-467E-932F-62AAA685674D}" srcOrd="2" destOrd="0" presId="urn:microsoft.com/office/officeart/2005/8/layout/process1"/>
    <dgm:cxn modelId="{8C7C4643-DEE8-4840-B167-737517BCFD3E}" type="presParOf" srcId="{8BBF2603-2556-4254-90DE-B4B32F5BCA70}" destId="{1E7A0F39-4CEC-423F-AAE5-7CCB07B155D2}" srcOrd="3" destOrd="0" presId="urn:microsoft.com/office/officeart/2005/8/layout/process1"/>
    <dgm:cxn modelId="{CBF5A8E2-CE6E-49E8-8914-79D7BE74B89E}" type="presParOf" srcId="{1E7A0F39-4CEC-423F-AAE5-7CCB07B155D2}" destId="{2A135A12-FC11-4DC6-B066-75DF6BADFDF1}" srcOrd="0" destOrd="0" presId="urn:microsoft.com/office/officeart/2005/8/layout/process1"/>
    <dgm:cxn modelId="{BB5CB0C7-A5D7-4B5E-B769-199CAD6C1824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BDD35-2C70-4B64-9006-D098231135B6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pt-BR"/>
        </a:p>
      </dgm:t>
    </dgm:pt>
    <dgm:pt modelId="{1645E628-CA89-4C59-A05A-FEB0176BE83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</a:t>
          </a:r>
          <a:endParaRPr lang="pt-BR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1C1A215-7648-4A9D-958E-68FBA71154DE}" type="parTrans" cxnId="{E5609B53-3476-4E3D-A70D-C5A9D37BFDDA}">
      <dgm:prSet/>
      <dgm:spPr/>
      <dgm:t>
        <a:bodyPr/>
        <a:lstStyle/>
        <a:p>
          <a:endParaRPr lang="pt-BR"/>
        </a:p>
      </dgm:t>
    </dgm:pt>
    <dgm:pt modelId="{B55211C9-0444-468D-A2C4-0A795BCB0F31}" type="sibTrans" cxnId="{E5609B53-3476-4E3D-A70D-C5A9D37BFDD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37CEAE2-B4C2-462B-9CAA-BBD7D4C6AA42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sz="19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Teste </a:t>
          </a:r>
          <a:endParaRPr lang="pt-BR" sz="19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9B4037D-B062-436B-92C1-8D128AD44659}" type="parTrans" cxnId="{AD0CC7C7-6ECF-47A6-98DF-4545BB7AD963}">
      <dgm:prSet/>
      <dgm:spPr/>
      <dgm:t>
        <a:bodyPr/>
        <a:lstStyle/>
        <a:p>
          <a:endParaRPr lang="pt-BR"/>
        </a:p>
      </dgm:t>
    </dgm:pt>
    <dgm:pt modelId="{961B0A02-7DEB-4A12-8557-98FBCC0B4914}" type="sibTrans" cxnId="{AD0CC7C7-6ECF-47A6-98DF-4545BB7AD9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B14CD56D-AC49-4631-8612-4626ECF8797C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 na Escala </a:t>
          </a:r>
          <a:r>
            <a:rPr lang="pt-BR" b="1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Saeb</a:t>
          </a:r>
          <a:r>
            <a:rPr lang="pt-BR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, ENEM, Pisa etc.</a:t>
          </a:r>
          <a:endParaRPr lang="pt-BR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ECC4E4-53D7-418D-9624-4D441875FDFE}" type="parTrans" cxnId="{33350D4D-6748-4D18-BC23-6B914799BE00}">
      <dgm:prSet/>
      <dgm:spPr/>
      <dgm:t>
        <a:bodyPr/>
        <a:lstStyle/>
        <a:p>
          <a:endParaRPr lang="pt-BR"/>
        </a:p>
      </dgm:t>
    </dgm:pt>
    <dgm:pt modelId="{650415F1-70AD-401E-9D0A-BE349CBBCB3B}" type="sibTrans" cxnId="{33350D4D-6748-4D18-BC23-6B914799BE00}">
      <dgm:prSet/>
      <dgm:spPr/>
      <dgm:t>
        <a:bodyPr/>
        <a:lstStyle/>
        <a:p>
          <a:endParaRPr lang="pt-BR"/>
        </a:p>
      </dgm:t>
    </dgm:pt>
    <dgm:pt modelId="{8BBF2603-2556-4254-90DE-B4B32F5BCA70}" type="pres">
      <dgm:prSet presAssocID="{744BDD35-2C70-4B64-9006-D098231135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9EA7BB-71D1-478C-82D9-AB8C3FC4AE5B}" type="pres">
      <dgm:prSet presAssocID="{1645E628-CA89-4C59-A05A-FEB0176BE8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C08F88-D74F-4FBD-A7F4-DF4D9217E988}" type="pres">
      <dgm:prSet presAssocID="{B55211C9-0444-468D-A2C4-0A795BCB0F31}" presName="sibTrans" presStyleLbl="sibTrans2D1" presStyleIdx="0" presStyleCnt="2"/>
      <dgm:spPr/>
      <dgm:t>
        <a:bodyPr/>
        <a:lstStyle/>
        <a:p>
          <a:endParaRPr lang="pt-BR"/>
        </a:p>
      </dgm:t>
    </dgm:pt>
    <dgm:pt modelId="{A26E3C74-AD1E-4371-9218-4519C4ECEDD5}" type="pres">
      <dgm:prSet presAssocID="{B55211C9-0444-468D-A2C4-0A795BCB0F31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99B842B-6B9B-467E-932F-62AAA685674D}" type="pres">
      <dgm:prSet presAssocID="{D37CEAE2-B4C2-462B-9CAA-BBD7D4C6AA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7A0F39-4CEC-423F-AAE5-7CCB07B155D2}" type="pres">
      <dgm:prSet presAssocID="{961B0A02-7DEB-4A12-8557-98FBCC0B4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2A135A12-FC11-4DC6-B066-75DF6BADFDF1}" type="pres">
      <dgm:prSet presAssocID="{961B0A02-7DEB-4A12-8557-98FBCC0B4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F56D411-5977-484B-ADD0-7CE6BE7255E1}" type="pres">
      <dgm:prSet presAssocID="{B14CD56D-AC49-4631-8612-4626ECF8797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5609B53-3476-4E3D-A70D-C5A9D37BFDDA}" srcId="{744BDD35-2C70-4B64-9006-D098231135B6}" destId="{1645E628-CA89-4C59-A05A-FEB0176BE83D}" srcOrd="0" destOrd="0" parTransId="{51C1A215-7648-4A9D-958E-68FBA71154DE}" sibTransId="{B55211C9-0444-468D-A2C4-0A795BCB0F31}"/>
    <dgm:cxn modelId="{54D07955-A692-4989-B4DD-08B419B4ABDF}" type="presOf" srcId="{B55211C9-0444-468D-A2C4-0A795BCB0F31}" destId="{A26E3C74-AD1E-4371-9218-4519C4ECEDD5}" srcOrd="1" destOrd="0" presId="urn:microsoft.com/office/officeart/2005/8/layout/process1"/>
    <dgm:cxn modelId="{14C0998C-507A-41EA-9259-8B350BCE03EF}" type="presOf" srcId="{961B0A02-7DEB-4A12-8557-98FBCC0B4914}" destId="{2A135A12-FC11-4DC6-B066-75DF6BADFDF1}" srcOrd="1" destOrd="0" presId="urn:microsoft.com/office/officeart/2005/8/layout/process1"/>
    <dgm:cxn modelId="{AD0CC7C7-6ECF-47A6-98DF-4545BB7AD963}" srcId="{744BDD35-2C70-4B64-9006-D098231135B6}" destId="{D37CEAE2-B4C2-462B-9CAA-BBD7D4C6AA42}" srcOrd="1" destOrd="0" parTransId="{E9B4037D-B062-436B-92C1-8D128AD44659}" sibTransId="{961B0A02-7DEB-4A12-8557-98FBCC0B4914}"/>
    <dgm:cxn modelId="{52385941-215F-43E8-BA9D-EF073F49BD16}" type="presOf" srcId="{1645E628-CA89-4C59-A05A-FEB0176BE83D}" destId="{AC9EA7BB-71D1-478C-82D9-AB8C3FC4AE5B}" srcOrd="0" destOrd="0" presId="urn:microsoft.com/office/officeart/2005/8/layout/process1"/>
    <dgm:cxn modelId="{84B451FF-90D0-4728-8CA7-C8BB5AB20F43}" type="presOf" srcId="{B14CD56D-AC49-4631-8612-4626ECF8797C}" destId="{4F56D411-5977-484B-ADD0-7CE6BE7255E1}" srcOrd="0" destOrd="0" presId="urn:microsoft.com/office/officeart/2005/8/layout/process1"/>
    <dgm:cxn modelId="{33350D4D-6748-4D18-BC23-6B914799BE00}" srcId="{744BDD35-2C70-4B64-9006-D098231135B6}" destId="{B14CD56D-AC49-4631-8612-4626ECF8797C}" srcOrd="2" destOrd="0" parTransId="{79ECC4E4-53D7-418D-9624-4D441875FDFE}" sibTransId="{650415F1-70AD-401E-9D0A-BE349CBBCB3B}"/>
    <dgm:cxn modelId="{77FA176F-6502-4417-9E1C-CD246410123C}" type="presOf" srcId="{961B0A02-7DEB-4A12-8557-98FBCC0B4914}" destId="{1E7A0F39-4CEC-423F-AAE5-7CCB07B155D2}" srcOrd="0" destOrd="0" presId="urn:microsoft.com/office/officeart/2005/8/layout/process1"/>
    <dgm:cxn modelId="{B21AA04E-CBBA-4D88-AD76-A6C4EC160A84}" type="presOf" srcId="{744BDD35-2C70-4B64-9006-D098231135B6}" destId="{8BBF2603-2556-4254-90DE-B4B32F5BCA70}" srcOrd="0" destOrd="0" presId="urn:microsoft.com/office/officeart/2005/8/layout/process1"/>
    <dgm:cxn modelId="{F48BD401-B979-4E98-96DB-8E9B16A0BF50}" type="presOf" srcId="{D37CEAE2-B4C2-462B-9CAA-BBD7D4C6AA42}" destId="{C99B842B-6B9B-467E-932F-62AAA685674D}" srcOrd="0" destOrd="0" presId="urn:microsoft.com/office/officeart/2005/8/layout/process1"/>
    <dgm:cxn modelId="{877DE37E-995E-48D4-8409-E1E4811F861B}" type="presOf" srcId="{B55211C9-0444-468D-A2C4-0A795BCB0F31}" destId="{4DC08F88-D74F-4FBD-A7F4-DF4D9217E988}" srcOrd="0" destOrd="0" presId="urn:microsoft.com/office/officeart/2005/8/layout/process1"/>
    <dgm:cxn modelId="{D7FDE174-9755-4C9D-B000-929927A8F741}" type="presParOf" srcId="{8BBF2603-2556-4254-90DE-B4B32F5BCA70}" destId="{AC9EA7BB-71D1-478C-82D9-AB8C3FC4AE5B}" srcOrd="0" destOrd="0" presId="urn:microsoft.com/office/officeart/2005/8/layout/process1"/>
    <dgm:cxn modelId="{58FAAAA1-3EF8-4730-8429-BE8E6B097E45}" type="presParOf" srcId="{8BBF2603-2556-4254-90DE-B4B32F5BCA70}" destId="{4DC08F88-D74F-4FBD-A7F4-DF4D9217E988}" srcOrd="1" destOrd="0" presId="urn:microsoft.com/office/officeart/2005/8/layout/process1"/>
    <dgm:cxn modelId="{9375BD99-88D9-442D-BD03-E9127FB5CEF3}" type="presParOf" srcId="{4DC08F88-D74F-4FBD-A7F4-DF4D9217E988}" destId="{A26E3C74-AD1E-4371-9218-4519C4ECEDD5}" srcOrd="0" destOrd="0" presId="urn:microsoft.com/office/officeart/2005/8/layout/process1"/>
    <dgm:cxn modelId="{4BE7E69C-3A0A-4EDD-A28A-D412AC008FF6}" type="presParOf" srcId="{8BBF2603-2556-4254-90DE-B4B32F5BCA70}" destId="{C99B842B-6B9B-467E-932F-62AAA685674D}" srcOrd="2" destOrd="0" presId="urn:microsoft.com/office/officeart/2005/8/layout/process1"/>
    <dgm:cxn modelId="{AB26983A-5229-45ED-8A9D-3EE1DA3889D3}" type="presParOf" srcId="{8BBF2603-2556-4254-90DE-B4B32F5BCA70}" destId="{1E7A0F39-4CEC-423F-AAE5-7CCB07B155D2}" srcOrd="3" destOrd="0" presId="urn:microsoft.com/office/officeart/2005/8/layout/process1"/>
    <dgm:cxn modelId="{D04CCF1C-AD89-466A-8D37-A699A969AEC7}" type="presParOf" srcId="{1E7A0F39-4CEC-423F-AAE5-7CCB07B155D2}" destId="{2A135A12-FC11-4DC6-B066-75DF6BADFDF1}" srcOrd="0" destOrd="0" presId="urn:microsoft.com/office/officeart/2005/8/layout/process1"/>
    <dgm:cxn modelId="{C4C6B561-194C-45E0-9B10-E95CB6470CC2}" type="presParOf" srcId="{8BBF2603-2556-4254-90DE-B4B32F5BCA70}" destId="{4F56D411-5977-484B-ADD0-7CE6BE7255E1}" srcOrd="4" destOrd="0" presId="urn:microsoft.com/office/officeart/2005/8/layout/process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E73F35-64CB-4C15-A025-545476BAE43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9303E6C-2DAA-475E-8463-4BF09A48F386}">
      <dgm:prSet phldrT="[Texto]"/>
      <dgm:spPr/>
      <dgm:t>
        <a:bodyPr/>
        <a:lstStyle/>
        <a:p>
          <a:pPr rtl="0"/>
          <a:r>
            <a:rPr lang="pt-BR" dirty="0" smtClean="0">
              <a:solidFill>
                <a:schemeClr val="tx2"/>
              </a:solidFill>
            </a:rPr>
            <a:t>Na análise  de resultados do </a:t>
          </a:r>
          <a:r>
            <a:rPr lang="pt-BR" dirty="0" err="1" smtClean="0">
              <a:solidFill>
                <a:schemeClr val="tx2"/>
              </a:solidFill>
            </a:rPr>
            <a:t>SisPAE</a:t>
          </a:r>
          <a:r>
            <a:rPr lang="pt-BR" dirty="0" smtClean="0">
              <a:solidFill>
                <a:schemeClr val="tx2"/>
              </a:solidFill>
            </a:rPr>
            <a:t> são aplicadas a Teoria Clássica de Testes e a Teoria da Resposta ao Item – TCT e TRI </a:t>
          </a:r>
          <a:endParaRPr lang="pt-BR" dirty="0">
            <a:solidFill>
              <a:schemeClr val="tx2"/>
            </a:solidFill>
          </a:endParaRPr>
        </a:p>
      </dgm:t>
    </dgm:pt>
    <dgm:pt modelId="{A3D68497-A588-474B-A531-188AA3240B68}" type="parTrans" cxnId="{F2538D19-5A77-4D7C-A4CF-4AB37D053BB1}">
      <dgm:prSet/>
      <dgm:spPr/>
      <dgm:t>
        <a:bodyPr/>
        <a:lstStyle/>
        <a:p>
          <a:endParaRPr lang="pt-BR"/>
        </a:p>
      </dgm:t>
    </dgm:pt>
    <dgm:pt modelId="{B20477F4-84B1-4050-9AD4-8332B6278862}" type="sibTrans" cxnId="{F2538D19-5A77-4D7C-A4CF-4AB37D053BB1}">
      <dgm:prSet/>
      <dgm:spPr/>
      <dgm:t>
        <a:bodyPr/>
        <a:lstStyle/>
        <a:p>
          <a:endParaRPr lang="pt-BR"/>
        </a:p>
      </dgm:t>
    </dgm:pt>
    <dgm:pt modelId="{FDCAD11F-BDB1-4CBA-B17E-3CFB1A7DBB4C}" type="pres">
      <dgm:prSet presAssocID="{DBE73F35-64CB-4C15-A025-545476BAE438}" presName="compositeShape" presStyleCnt="0">
        <dgm:presLayoutVars>
          <dgm:dir/>
          <dgm:resizeHandles/>
        </dgm:presLayoutVars>
      </dgm:prSet>
      <dgm:spPr/>
    </dgm:pt>
    <dgm:pt modelId="{B64C3F64-6B8B-4BD1-9DFA-90AF7503C04C}" type="pres">
      <dgm:prSet presAssocID="{DBE73F35-64CB-4C15-A025-545476BAE438}" presName="pyramid" presStyleLbl="node1" presStyleIdx="0" presStyleCnt="1"/>
      <dgm:spPr/>
    </dgm:pt>
    <dgm:pt modelId="{83162C17-B334-4125-92FA-66A0F9A75CC2}" type="pres">
      <dgm:prSet presAssocID="{DBE73F35-64CB-4C15-A025-545476BAE438}" presName="theList" presStyleCnt="0"/>
      <dgm:spPr/>
    </dgm:pt>
    <dgm:pt modelId="{990F114D-7FA5-4CAA-830A-2C803E0006F5}" type="pres">
      <dgm:prSet presAssocID="{29303E6C-2DAA-475E-8463-4BF09A48F386}" presName="aNode" presStyleLbl="fgAcc1" presStyleIdx="0" presStyleCnt="1" custLinFactNeighborY="743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CE16A6-4E03-4073-847B-B092BA557030}" type="pres">
      <dgm:prSet presAssocID="{29303E6C-2DAA-475E-8463-4BF09A48F386}" presName="aSpace" presStyleCnt="0"/>
      <dgm:spPr/>
    </dgm:pt>
  </dgm:ptLst>
  <dgm:cxnLst>
    <dgm:cxn modelId="{F2538D19-5A77-4D7C-A4CF-4AB37D053BB1}" srcId="{DBE73F35-64CB-4C15-A025-545476BAE438}" destId="{29303E6C-2DAA-475E-8463-4BF09A48F386}" srcOrd="0" destOrd="0" parTransId="{A3D68497-A588-474B-A531-188AA3240B68}" sibTransId="{B20477F4-84B1-4050-9AD4-8332B6278862}"/>
    <dgm:cxn modelId="{451BCF43-97D3-4AFC-A030-F2C9B41DD34E}" type="presOf" srcId="{29303E6C-2DAA-475E-8463-4BF09A48F386}" destId="{990F114D-7FA5-4CAA-830A-2C803E0006F5}" srcOrd="0" destOrd="0" presId="urn:microsoft.com/office/officeart/2005/8/layout/pyramid2"/>
    <dgm:cxn modelId="{AE0DE8DD-C2CA-46AB-8430-842A71B32A86}" type="presOf" srcId="{DBE73F35-64CB-4C15-A025-545476BAE438}" destId="{FDCAD11F-BDB1-4CBA-B17E-3CFB1A7DBB4C}" srcOrd="0" destOrd="0" presId="urn:microsoft.com/office/officeart/2005/8/layout/pyramid2"/>
    <dgm:cxn modelId="{F74C8193-95E7-4FB7-B9C5-2084447F530E}" type="presParOf" srcId="{FDCAD11F-BDB1-4CBA-B17E-3CFB1A7DBB4C}" destId="{B64C3F64-6B8B-4BD1-9DFA-90AF7503C04C}" srcOrd="0" destOrd="0" presId="urn:microsoft.com/office/officeart/2005/8/layout/pyramid2"/>
    <dgm:cxn modelId="{FC41EFB0-15EE-4C9A-959E-6FD8FE0799DF}" type="presParOf" srcId="{FDCAD11F-BDB1-4CBA-B17E-3CFB1A7DBB4C}" destId="{83162C17-B334-4125-92FA-66A0F9A75CC2}" srcOrd="1" destOrd="0" presId="urn:microsoft.com/office/officeart/2005/8/layout/pyramid2"/>
    <dgm:cxn modelId="{054172AB-80EF-4DDD-AE3C-66B2D0C231AB}" type="presParOf" srcId="{83162C17-B334-4125-92FA-66A0F9A75CC2}" destId="{990F114D-7FA5-4CAA-830A-2C803E0006F5}" srcOrd="0" destOrd="0" presId="urn:microsoft.com/office/officeart/2005/8/layout/pyramid2"/>
    <dgm:cxn modelId="{68975F2A-86B3-4CC2-998B-1A8EF7C418B5}" type="presParOf" srcId="{83162C17-B334-4125-92FA-66A0F9A75CC2}" destId="{40CE16A6-4E03-4073-847B-B092BA557030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CA666C-C8CB-4357-BE18-FD6CA2ECE6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FD0D66-D127-4C14-8D03-DD595DBECF92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dirty="0">
            <a:solidFill>
              <a:schemeClr val="bg1"/>
            </a:solidFill>
          </a:endParaRPr>
        </a:p>
      </dgm:t>
    </dgm:pt>
    <dgm:pt modelId="{C8838DCD-6081-460A-B989-41499EB3D7D1}" type="parTrans" cxnId="{992CB937-BE2D-46F2-A1C8-2CEB78304003}">
      <dgm:prSet/>
      <dgm:spPr/>
      <dgm:t>
        <a:bodyPr/>
        <a:lstStyle/>
        <a:p>
          <a:endParaRPr lang="pt-BR"/>
        </a:p>
      </dgm:t>
    </dgm:pt>
    <dgm:pt modelId="{22409CA6-B4F9-4A72-A0CD-4077E80A7DF6}" type="sibTrans" cxnId="{992CB937-BE2D-46F2-A1C8-2CEB78304003}">
      <dgm:prSet/>
      <dgm:spPr/>
      <dgm:t>
        <a:bodyPr/>
        <a:lstStyle/>
        <a:p>
          <a:endParaRPr lang="pt-BR"/>
        </a:p>
      </dgm:t>
    </dgm:pt>
    <dgm:pt modelId="{12B76E1D-224C-4761-BC90-D5EE28CEE383}">
      <dgm:prSet phldrT="[Texto]"/>
      <dgm:spPr/>
      <dgm:t>
        <a:bodyPr/>
        <a:lstStyle/>
        <a:p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dirty="0"/>
        </a:p>
      </dgm:t>
    </dgm:pt>
    <dgm:pt modelId="{D7083310-7F81-4BB8-98C3-72431539008B}" type="parTrans" cxnId="{ECD52886-0872-42D4-8CAD-66BBE62BEB5C}">
      <dgm:prSet/>
      <dgm:spPr/>
      <dgm:t>
        <a:bodyPr/>
        <a:lstStyle/>
        <a:p>
          <a:endParaRPr lang="pt-BR"/>
        </a:p>
      </dgm:t>
    </dgm:pt>
    <dgm:pt modelId="{8DE14158-C7FA-4A1F-9B46-C82A9A22392B}" type="sibTrans" cxnId="{ECD52886-0872-42D4-8CAD-66BBE62BEB5C}">
      <dgm:prSet/>
      <dgm:spPr/>
      <dgm:t>
        <a:bodyPr/>
        <a:lstStyle/>
        <a:p>
          <a:endParaRPr lang="pt-BR"/>
        </a:p>
      </dgm:t>
    </dgm:pt>
    <dgm:pt modelId="{7E788B79-E507-4540-8CE6-4D2461CBCF20}">
      <dgm:prSet phldrT="[Texto]"/>
      <dgm:spPr/>
      <dgm:t>
        <a:bodyPr/>
        <a:lstStyle/>
        <a:p>
          <a:r>
            <a:rPr lang="pt-BR" dirty="0" smtClean="0"/>
            <a:t>3ª série EM</a:t>
          </a:r>
          <a:endParaRPr lang="pt-BR" dirty="0"/>
        </a:p>
      </dgm:t>
    </dgm:pt>
    <dgm:pt modelId="{7D533074-FD6B-4AC9-8F43-EB1040049532}" type="parTrans" cxnId="{CAC20E5B-52B2-44C5-BC06-9F288B108D32}">
      <dgm:prSet/>
      <dgm:spPr/>
      <dgm:t>
        <a:bodyPr/>
        <a:lstStyle/>
        <a:p>
          <a:endParaRPr lang="pt-BR"/>
        </a:p>
      </dgm:t>
    </dgm:pt>
    <dgm:pt modelId="{230C9D67-4FE6-4CDA-B576-7034385F1779}" type="sibTrans" cxnId="{CAC20E5B-52B2-44C5-BC06-9F288B108D32}">
      <dgm:prSet/>
      <dgm:spPr/>
      <dgm:t>
        <a:bodyPr/>
        <a:lstStyle/>
        <a:p>
          <a:endParaRPr lang="pt-BR"/>
        </a:p>
      </dgm:t>
    </dgm:pt>
    <dgm:pt modelId="{926D0C94-9DDD-4191-A7D0-34973D297556}">
      <dgm:prSet phldrT="[Texto]"/>
      <dgm:spPr/>
      <dgm:t>
        <a:bodyPr/>
        <a:lstStyle/>
        <a:p>
          <a:r>
            <a:rPr kumimoji="0" lang="pt-BR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dirty="0"/>
        </a:p>
      </dgm:t>
    </dgm:pt>
    <dgm:pt modelId="{A757B308-7384-4BEA-85FF-9962E1E48712}" type="parTrans" cxnId="{E92CCC4C-D92E-4F38-8577-4E4AAF14009E}">
      <dgm:prSet/>
      <dgm:spPr/>
      <dgm:t>
        <a:bodyPr/>
        <a:lstStyle/>
        <a:p>
          <a:endParaRPr lang="pt-BR"/>
        </a:p>
      </dgm:t>
    </dgm:pt>
    <dgm:pt modelId="{43ED78B5-7EEE-497E-8CA4-428134A54249}" type="sibTrans" cxnId="{E92CCC4C-D92E-4F38-8577-4E4AAF14009E}">
      <dgm:prSet/>
      <dgm:spPr/>
      <dgm:t>
        <a:bodyPr/>
        <a:lstStyle/>
        <a:p>
          <a:endParaRPr lang="pt-BR"/>
        </a:p>
      </dgm:t>
    </dgm:pt>
    <dgm:pt modelId="{6513BB26-5602-45FD-96D2-751BE6975960}">
      <dgm:prSet/>
      <dgm:spPr/>
      <dgm:t>
        <a:bodyPr/>
        <a:lstStyle/>
        <a:p>
          <a:r>
            <a:rPr lang="pt-BR" dirty="0" smtClean="0"/>
            <a:t>9º ano EF</a:t>
          </a:r>
          <a:endParaRPr lang="pt-BR" dirty="0"/>
        </a:p>
      </dgm:t>
    </dgm:pt>
    <dgm:pt modelId="{0D67D07B-D249-4358-A063-B7E377F7A054}" type="parTrans" cxnId="{AC1E732E-0808-4D96-AC14-1C635E7240AB}">
      <dgm:prSet/>
      <dgm:spPr/>
      <dgm:t>
        <a:bodyPr/>
        <a:lstStyle/>
        <a:p>
          <a:endParaRPr lang="pt-BR"/>
        </a:p>
      </dgm:t>
    </dgm:pt>
    <dgm:pt modelId="{77EE6204-888B-458A-A30D-3ABB9F40C939}" type="sibTrans" cxnId="{AC1E732E-0808-4D96-AC14-1C635E7240AB}">
      <dgm:prSet/>
      <dgm:spPr/>
      <dgm:t>
        <a:bodyPr/>
        <a:lstStyle/>
        <a:p>
          <a:endParaRPr lang="pt-BR"/>
        </a:p>
      </dgm:t>
    </dgm:pt>
    <dgm:pt modelId="{79CC6BA2-F788-48F5-86FF-8A0AE40E06DF}">
      <dgm:prSet/>
      <dgm:spPr/>
      <dgm:t>
        <a:bodyPr/>
        <a:lstStyle/>
        <a:p>
          <a:pPr rtl="0"/>
          <a:r>
            <a: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dirty="0"/>
        </a:p>
      </dgm:t>
    </dgm:pt>
    <dgm:pt modelId="{2FEAA3FA-7031-45AC-99C3-BB398255C243}" type="parTrans" cxnId="{6AF66F31-A474-493D-BCFF-5DF339968EE8}">
      <dgm:prSet/>
      <dgm:spPr/>
      <dgm:t>
        <a:bodyPr/>
        <a:lstStyle/>
        <a:p>
          <a:endParaRPr lang="pt-BR"/>
        </a:p>
      </dgm:t>
    </dgm:pt>
    <dgm:pt modelId="{7787DEF9-5CF7-4287-84BB-D422A2BC37F7}" type="sibTrans" cxnId="{6AF66F31-A474-493D-BCFF-5DF339968EE8}">
      <dgm:prSet/>
      <dgm:spPr/>
      <dgm:t>
        <a:bodyPr/>
        <a:lstStyle/>
        <a:p>
          <a:endParaRPr lang="pt-BR"/>
        </a:p>
      </dgm:t>
    </dgm:pt>
    <dgm:pt modelId="{E49E2187-983D-45E2-8CF7-77D644B862E8}" type="pres">
      <dgm:prSet presAssocID="{8BCA666C-C8CB-4357-BE18-FD6CA2ECE6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0E357-2566-4E1B-ADDF-E9F7045B3D69}" type="pres">
      <dgm:prSet presAssocID="{CBFD0D66-D127-4C14-8D03-DD595DBECF92}" presName="composite" presStyleCnt="0"/>
      <dgm:spPr/>
    </dgm:pt>
    <dgm:pt modelId="{03D0E3D0-9B3B-45A0-AB9E-DBA27C9892D0}" type="pres">
      <dgm:prSet presAssocID="{CBFD0D66-D127-4C14-8D03-DD595DBECF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70263-9F4F-4B98-BB63-46EA25C1E860}" type="pres">
      <dgm:prSet presAssocID="{CBFD0D66-D127-4C14-8D03-DD595DBECF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8CB5ED-1919-4413-9EEA-AD50F8B3DE6C}" type="pres">
      <dgm:prSet presAssocID="{22409CA6-B4F9-4A72-A0CD-4077E80A7DF6}" presName="sp" presStyleCnt="0"/>
      <dgm:spPr/>
    </dgm:pt>
    <dgm:pt modelId="{5A040E1B-6E1D-4823-B80D-5E778739A9A0}" type="pres">
      <dgm:prSet presAssocID="{6513BB26-5602-45FD-96D2-751BE6975960}" presName="composite" presStyleCnt="0"/>
      <dgm:spPr/>
    </dgm:pt>
    <dgm:pt modelId="{A406E8C9-AA78-4B3E-BB3A-F29A3D3CFFA9}" type="pres">
      <dgm:prSet presAssocID="{6513BB26-5602-45FD-96D2-751BE69759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8D0A98-0B6D-4A14-BDD6-7F1B4E7ABB9A}" type="pres">
      <dgm:prSet presAssocID="{6513BB26-5602-45FD-96D2-751BE69759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04C768-5046-485D-9617-80D0089B3362}" type="pres">
      <dgm:prSet presAssocID="{77EE6204-888B-458A-A30D-3ABB9F40C939}" presName="sp" presStyleCnt="0"/>
      <dgm:spPr/>
    </dgm:pt>
    <dgm:pt modelId="{FAB6B5BD-8A9B-4048-8138-237D8CEA93D0}" type="pres">
      <dgm:prSet presAssocID="{7E788B79-E507-4540-8CE6-4D2461CBCF20}" presName="composite" presStyleCnt="0"/>
      <dgm:spPr/>
    </dgm:pt>
    <dgm:pt modelId="{9BDAC56D-99C6-4748-8077-3F9B587C72C4}" type="pres">
      <dgm:prSet presAssocID="{7E788B79-E507-4540-8CE6-4D2461CBCF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B0C416-C194-4DE8-B08A-25464A56AF89}" type="pres">
      <dgm:prSet presAssocID="{7E788B79-E507-4540-8CE6-4D2461CBCF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92CCC4C-D92E-4F38-8577-4E4AAF14009E}" srcId="{7E788B79-E507-4540-8CE6-4D2461CBCF20}" destId="{926D0C94-9DDD-4191-A7D0-34973D297556}" srcOrd="0" destOrd="0" parTransId="{A757B308-7384-4BEA-85FF-9962E1E48712}" sibTransId="{43ED78B5-7EEE-497E-8CA4-428134A54249}"/>
    <dgm:cxn modelId="{ECD52886-0872-42D4-8CAD-66BBE62BEB5C}" srcId="{CBFD0D66-D127-4C14-8D03-DD595DBECF92}" destId="{12B76E1D-224C-4761-BC90-D5EE28CEE383}" srcOrd="0" destOrd="0" parTransId="{D7083310-7F81-4BB8-98C3-72431539008B}" sibTransId="{8DE14158-C7FA-4A1F-9B46-C82A9A22392B}"/>
    <dgm:cxn modelId="{F97BB49E-05E2-49FA-8B2D-90C849184178}" type="presOf" srcId="{6513BB26-5602-45FD-96D2-751BE6975960}" destId="{A406E8C9-AA78-4B3E-BB3A-F29A3D3CFFA9}" srcOrd="0" destOrd="0" presId="urn:microsoft.com/office/officeart/2005/8/layout/chevron2"/>
    <dgm:cxn modelId="{E2387BEF-EF4F-48B7-840B-9E8963E45718}" type="presOf" srcId="{12B76E1D-224C-4761-BC90-D5EE28CEE383}" destId="{5B670263-9F4F-4B98-BB63-46EA25C1E860}" srcOrd="0" destOrd="0" presId="urn:microsoft.com/office/officeart/2005/8/layout/chevron2"/>
    <dgm:cxn modelId="{837A3704-8597-4D45-B348-61C0C9D38509}" type="presOf" srcId="{7E788B79-E507-4540-8CE6-4D2461CBCF20}" destId="{9BDAC56D-99C6-4748-8077-3F9B587C72C4}" srcOrd="0" destOrd="0" presId="urn:microsoft.com/office/officeart/2005/8/layout/chevron2"/>
    <dgm:cxn modelId="{CEB8BF64-651E-4617-B3E8-05C58350A59D}" type="presOf" srcId="{CBFD0D66-D127-4C14-8D03-DD595DBECF92}" destId="{03D0E3D0-9B3B-45A0-AB9E-DBA27C9892D0}" srcOrd="0" destOrd="0" presId="urn:microsoft.com/office/officeart/2005/8/layout/chevron2"/>
    <dgm:cxn modelId="{AC1E732E-0808-4D96-AC14-1C635E7240AB}" srcId="{8BCA666C-C8CB-4357-BE18-FD6CA2ECE6A9}" destId="{6513BB26-5602-45FD-96D2-751BE6975960}" srcOrd="1" destOrd="0" parTransId="{0D67D07B-D249-4358-A063-B7E377F7A054}" sibTransId="{77EE6204-888B-458A-A30D-3ABB9F40C939}"/>
    <dgm:cxn modelId="{E0130646-A1AF-48AF-A2BC-0BC5D7712569}" type="presOf" srcId="{8BCA666C-C8CB-4357-BE18-FD6CA2ECE6A9}" destId="{E49E2187-983D-45E2-8CF7-77D644B862E8}" srcOrd="0" destOrd="0" presId="urn:microsoft.com/office/officeart/2005/8/layout/chevron2"/>
    <dgm:cxn modelId="{CAC20E5B-52B2-44C5-BC06-9F288B108D32}" srcId="{8BCA666C-C8CB-4357-BE18-FD6CA2ECE6A9}" destId="{7E788B79-E507-4540-8CE6-4D2461CBCF20}" srcOrd="2" destOrd="0" parTransId="{7D533074-FD6B-4AC9-8F43-EB1040049532}" sibTransId="{230C9D67-4FE6-4CDA-B576-7034385F1779}"/>
    <dgm:cxn modelId="{992CB937-BE2D-46F2-A1C8-2CEB78304003}" srcId="{8BCA666C-C8CB-4357-BE18-FD6CA2ECE6A9}" destId="{CBFD0D66-D127-4C14-8D03-DD595DBECF92}" srcOrd="0" destOrd="0" parTransId="{C8838DCD-6081-460A-B989-41499EB3D7D1}" sibTransId="{22409CA6-B4F9-4A72-A0CD-4077E80A7DF6}"/>
    <dgm:cxn modelId="{6AF66F31-A474-493D-BCFF-5DF339968EE8}" srcId="{6513BB26-5602-45FD-96D2-751BE6975960}" destId="{79CC6BA2-F788-48F5-86FF-8A0AE40E06DF}" srcOrd="0" destOrd="0" parTransId="{2FEAA3FA-7031-45AC-99C3-BB398255C243}" sibTransId="{7787DEF9-5CF7-4287-84BB-D422A2BC37F7}"/>
    <dgm:cxn modelId="{91DFBA2E-F162-4F0A-8B80-AF4FE43322F3}" type="presOf" srcId="{926D0C94-9DDD-4191-A7D0-34973D297556}" destId="{C9B0C416-C194-4DE8-B08A-25464A56AF89}" srcOrd="0" destOrd="0" presId="urn:microsoft.com/office/officeart/2005/8/layout/chevron2"/>
    <dgm:cxn modelId="{410282FC-D173-4DBC-84FF-E3337DB54BC6}" type="presOf" srcId="{79CC6BA2-F788-48F5-86FF-8A0AE40E06DF}" destId="{CA8D0A98-0B6D-4A14-BDD6-7F1B4E7ABB9A}" srcOrd="0" destOrd="0" presId="urn:microsoft.com/office/officeart/2005/8/layout/chevron2"/>
    <dgm:cxn modelId="{969DC534-579E-45B9-8100-90327CAE562B}" type="presParOf" srcId="{E49E2187-983D-45E2-8CF7-77D644B862E8}" destId="{E3B0E357-2566-4E1B-ADDF-E9F7045B3D69}" srcOrd="0" destOrd="0" presId="urn:microsoft.com/office/officeart/2005/8/layout/chevron2"/>
    <dgm:cxn modelId="{BFFCDCF6-D5D8-476B-962B-0313E4974E95}" type="presParOf" srcId="{E3B0E357-2566-4E1B-ADDF-E9F7045B3D69}" destId="{03D0E3D0-9B3B-45A0-AB9E-DBA27C9892D0}" srcOrd="0" destOrd="0" presId="urn:microsoft.com/office/officeart/2005/8/layout/chevron2"/>
    <dgm:cxn modelId="{3EDE4E88-CCE0-4BE0-A814-F84CC12F55DB}" type="presParOf" srcId="{E3B0E357-2566-4E1B-ADDF-E9F7045B3D69}" destId="{5B670263-9F4F-4B98-BB63-46EA25C1E860}" srcOrd="1" destOrd="0" presId="urn:microsoft.com/office/officeart/2005/8/layout/chevron2"/>
    <dgm:cxn modelId="{D227F76A-5A90-4B49-8713-FE884CD9E5FB}" type="presParOf" srcId="{E49E2187-983D-45E2-8CF7-77D644B862E8}" destId="{D88CB5ED-1919-4413-9EEA-AD50F8B3DE6C}" srcOrd="1" destOrd="0" presId="urn:microsoft.com/office/officeart/2005/8/layout/chevron2"/>
    <dgm:cxn modelId="{38885B24-8DD5-41C9-9C6A-621440C426E9}" type="presParOf" srcId="{E49E2187-983D-45E2-8CF7-77D644B862E8}" destId="{5A040E1B-6E1D-4823-B80D-5E778739A9A0}" srcOrd="2" destOrd="0" presId="urn:microsoft.com/office/officeart/2005/8/layout/chevron2"/>
    <dgm:cxn modelId="{11222ABB-1D9C-4291-A1D5-CD0A41990EBD}" type="presParOf" srcId="{5A040E1B-6E1D-4823-B80D-5E778739A9A0}" destId="{A406E8C9-AA78-4B3E-BB3A-F29A3D3CFFA9}" srcOrd="0" destOrd="0" presId="urn:microsoft.com/office/officeart/2005/8/layout/chevron2"/>
    <dgm:cxn modelId="{AAD6B7A0-DABC-4D9B-AD29-FF9EAB9DD439}" type="presParOf" srcId="{5A040E1B-6E1D-4823-B80D-5E778739A9A0}" destId="{CA8D0A98-0B6D-4A14-BDD6-7F1B4E7ABB9A}" srcOrd="1" destOrd="0" presId="urn:microsoft.com/office/officeart/2005/8/layout/chevron2"/>
    <dgm:cxn modelId="{12D98E70-9E7C-4625-97FE-1420917FA77D}" type="presParOf" srcId="{E49E2187-983D-45E2-8CF7-77D644B862E8}" destId="{3F04C768-5046-485D-9617-80D0089B3362}" srcOrd="3" destOrd="0" presId="urn:microsoft.com/office/officeart/2005/8/layout/chevron2"/>
    <dgm:cxn modelId="{44557151-D132-47AE-9A85-4D48AD855863}" type="presParOf" srcId="{E49E2187-983D-45E2-8CF7-77D644B862E8}" destId="{FAB6B5BD-8A9B-4048-8138-237D8CEA93D0}" srcOrd="4" destOrd="0" presId="urn:microsoft.com/office/officeart/2005/8/layout/chevron2"/>
    <dgm:cxn modelId="{9CA9A89B-A075-4163-85CF-D89C235D3129}" type="presParOf" srcId="{FAB6B5BD-8A9B-4048-8138-237D8CEA93D0}" destId="{9BDAC56D-99C6-4748-8077-3F9B587C72C4}" srcOrd="0" destOrd="0" presId="urn:microsoft.com/office/officeart/2005/8/layout/chevron2"/>
    <dgm:cxn modelId="{9062D9DA-E059-4FC3-83D8-5A1D1820F813}" type="presParOf" srcId="{FAB6B5BD-8A9B-4048-8138-237D8CEA93D0}" destId="{C9B0C416-C194-4DE8-B08A-25464A56AF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FDB73-5038-4EBE-ABBB-145DA2D4AB79}">
      <dsp:nvSpPr>
        <dsp:cNvPr id="0" name=""/>
        <dsp:cNvSpPr/>
      </dsp:nvSpPr>
      <dsp:spPr>
        <a:xfrm>
          <a:off x="0" y="467105"/>
          <a:ext cx="3492000" cy="4491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18" tIns="645668" rIns="27101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 smtClean="0">
              <a:solidFill>
                <a:schemeClr val="tx2"/>
              </a:solidFill>
            </a:rPr>
            <a:t>Envolve alunos, professores e gestores.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 smtClean="0">
              <a:solidFill>
                <a:schemeClr val="tx2"/>
              </a:solidFill>
            </a:rPr>
            <a:t> Afere rendimentos e percepções, em provas e questionários</a:t>
          </a:r>
          <a:r>
            <a:rPr lang="pt-BR" sz="3100" kern="1200" dirty="0" smtClean="0"/>
            <a:t>.</a:t>
          </a:r>
          <a:endParaRPr lang="pt-BR" sz="3100" kern="1200" dirty="0"/>
        </a:p>
      </dsp:txBody>
      <dsp:txXfrm>
        <a:off x="0" y="467105"/>
        <a:ext cx="3492000" cy="4491900"/>
      </dsp:txXfrm>
    </dsp:sp>
    <dsp:sp modelId="{F2441C05-2713-401C-A502-BB956931EE04}">
      <dsp:nvSpPr>
        <dsp:cNvPr id="0" name=""/>
        <dsp:cNvSpPr/>
      </dsp:nvSpPr>
      <dsp:spPr>
        <a:xfrm>
          <a:off x="174600" y="9545"/>
          <a:ext cx="24444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393" tIns="0" rIns="9239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100" b="1" kern="1200" dirty="0" smtClean="0"/>
            <a:t>O </a:t>
          </a:r>
          <a:r>
            <a:rPr lang="pt-BR" sz="3100" b="1" kern="1200" dirty="0" err="1" smtClean="0"/>
            <a:t>SisPAE</a:t>
          </a:r>
          <a:r>
            <a:rPr lang="pt-BR" sz="3100" b="1" kern="1200" dirty="0" smtClean="0"/>
            <a:t>:</a:t>
          </a:r>
        </a:p>
      </dsp:txBody>
      <dsp:txXfrm>
        <a:off x="219272" y="54217"/>
        <a:ext cx="23550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5885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Característica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6800" y="73772"/>
        <a:ext cx="1697373" cy="993691"/>
      </dsp:txXfrm>
    </dsp:sp>
    <dsp:sp modelId="{4DC08F88-D74F-4FBD-A7F4-DF4D9217E988}">
      <dsp:nvSpPr>
        <dsp:cNvPr id="0" name=""/>
        <dsp:cNvSpPr/>
      </dsp:nvSpPr>
      <dsp:spPr>
        <a:xfrm>
          <a:off x="1941009" y="352476"/>
          <a:ext cx="372951" cy="4362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941009" y="439732"/>
        <a:ext cx="261066" cy="261770"/>
      </dsp:txXfrm>
    </dsp:sp>
    <dsp:sp modelId="{C99B842B-6B9B-467E-932F-62AAA685674D}">
      <dsp:nvSpPr>
        <dsp:cNvPr id="0" name=""/>
        <dsp:cNvSpPr/>
      </dsp:nvSpPr>
      <dsp:spPr>
        <a:xfrm>
          <a:off x="2468770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3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Instrumento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99685" y="73772"/>
        <a:ext cx="1697373" cy="993691"/>
      </dsp:txXfrm>
    </dsp:sp>
    <dsp:sp modelId="{1E7A0F39-4CEC-423F-AAE5-7CCB07B155D2}">
      <dsp:nvSpPr>
        <dsp:cNvPr id="0" name=""/>
        <dsp:cNvSpPr/>
      </dsp:nvSpPr>
      <dsp:spPr>
        <a:xfrm>
          <a:off x="4405365" y="352476"/>
          <a:ext cx="376070" cy="4362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3">
                <a:lumMod val="75000"/>
              </a:schemeClr>
            </a:gs>
          </a:gsLst>
          <a:lin ang="162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405365" y="439732"/>
        <a:ext cx="263249" cy="261770"/>
      </dsp:txXfrm>
    </dsp:sp>
    <dsp:sp modelId="{4F56D411-5977-484B-ADD0-7CE6BE7255E1}">
      <dsp:nvSpPr>
        <dsp:cNvPr id="0" name=""/>
        <dsp:cNvSpPr/>
      </dsp:nvSpPr>
      <dsp:spPr>
        <a:xfrm>
          <a:off x="4937540" y="42857"/>
          <a:ext cx="1759203" cy="105552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3">
                <a:lumMod val="50000"/>
              </a:schemeClr>
            </a:gs>
            <a:gs pos="50000">
              <a:srgbClr val="008080"/>
            </a:gs>
            <a:gs pos="100000">
              <a:srgbClr val="008080"/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Medida</a:t>
          </a:r>
          <a:endParaRPr lang="pt-BR" sz="17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968455" y="73772"/>
        <a:ext cx="1697373" cy="993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6008" y="0"/>
          <a:ext cx="1795828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Temperatura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098" y="21090"/>
        <a:ext cx="1753648" cy="677900"/>
      </dsp:txXfrm>
    </dsp:sp>
    <dsp:sp modelId="{4DC08F88-D74F-4FBD-A7F4-DF4D9217E988}">
      <dsp:nvSpPr>
        <dsp:cNvPr id="0" name=""/>
        <dsp:cNvSpPr/>
      </dsp:nvSpPr>
      <dsp:spPr>
        <a:xfrm>
          <a:off x="1981419" y="137357"/>
          <a:ext cx="380715" cy="44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981419" y="226430"/>
        <a:ext cx="266501" cy="267219"/>
      </dsp:txXfrm>
    </dsp:sp>
    <dsp:sp modelId="{C99B842B-6B9B-467E-932F-62AAA685674D}">
      <dsp:nvSpPr>
        <dsp:cNvPr id="0" name=""/>
        <dsp:cNvSpPr/>
      </dsp:nvSpPr>
      <dsp:spPr>
        <a:xfrm>
          <a:off x="2520167" y="0"/>
          <a:ext cx="1795828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Termômetro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1257" y="21090"/>
        <a:ext cx="1753648" cy="677900"/>
      </dsp:txXfrm>
    </dsp:sp>
    <dsp:sp modelId="{1E7A0F39-4CEC-423F-AAE5-7CCB07B155D2}">
      <dsp:nvSpPr>
        <dsp:cNvPr id="0" name=""/>
        <dsp:cNvSpPr/>
      </dsp:nvSpPr>
      <dsp:spPr>
        <a:xfrm>
          <a:off x="4495578" y="137357"/>
          <a:ext cx="380715" cy="445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495578" y="226430"/>
        <a:ext cx="266501" cy="267219"/>
      </dsp:txXfrm>
    </dsp:sp>
    <dsp:sp modelId="{4F56D411-5977-484B-ADD0-7CE6BE7255E1}">
      <dsp:nvSpPr>
        <dsp:cNvPr id="0" name=""/>
        <dsp:cNvSpPr/>
      </dsp:nvSpPr>
      <dsp:spPr>
        <a:xfrm>
          <a:off x="5034327" y="0"/>
          <a:ext cx="1795828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Graus Celsius, Fahrenheit etc.</a:t>
          </a:r>
          <a:endParaRPr lang="pt-B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5417" y="21090"/>
        <a:ext cx="1753648" cy="677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3" y="0"/>
          <a:ext cx="1797035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Nível </a:t>
          </a:r>
          <a:r>
            <a:rPr lang="pt-BR" sz="19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socio-econômico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093" y="21090"/>
        <a:ext cx="1754855" cy="677900"/>
      </dsp:txXfrm>
    </dsp:sp>
    <dsp:sp modelId="{4DC08F88-D74F-4FBD-A7F4-DF4D9217E988}">
      <dsp:nvSpPr>
        <dsp:cNvPr id="0" name=""/>
        <dsp:cNvSpPr/>
      </dsp:nvSpPr>
      <dsp:spPr>
        <a:xfrm>
          <a:off x="1978244" y="137207"/>
          <a:ext cx="384156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1978244" y="226340"/>
        <a:ext cx="268909" cy="267398"/>
      </dsp:txXfrm>
    </dsp:sp>
    <dsp:sp modelId="{C99B842B-6B9B-467E-932F-62AAA685674D}">
      <dsp:nvSpPr>
        <dsp:cNvPr id="0" name=""/>
        <dsp:cNvSpPr/>
      </dsp:nvSpPr>
      <dsp:spPr>
        <a:xfrm>
          <a:off x="2521862" y="0"/>
          <a:ext cx="1797035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Questionário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2952" y="21090"/>
        <a:ext cx="1754855" cy="677900"/>
      </dsp:txXfrm>
    </dsp:sp>
    <dsp:sp modelId="{1E7A0F39-4CEC-423F-AAE5-7CCB07B155D2}">
      <dsp:nvSpPr>
        <dsp:cNvPr id="0" name=""/>
        <dsp:cNvSpPr/>
      </dsp:nvSpPr>
      <dsp:spPr>
        <a:xfrm>
          <a:off x="449860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4498601" y="226340"/>
        <a:ext cx="266680" cy="267398"/>
      </dsp:txXfrm>
    </dsp:sp>
    <dsp:sp modelId="{4F56D411-5977-484B-ADD0-7CE6BE7255E1}">
      <dsp:nvSpPr>
        <dsp:cNvPr id="0" name=""/>
        <dsp:cNvSpPr/>
      </dsp:nvSpPr>
      <dsp:spPr>
        <a:xfrm>
          <a:off x="5037712" y="0"/>
          <a:ext cx="1797035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Critério Brasil etc. </a:t>
          </a:r>
          <a:endParaRPr lang="pt-BR" sz="19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8802" y="21090"/>
        <a:ext cx="1754855" cy="677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EA7BB-71D1-478C-82D9-AB8C3FC4AE5B}">
      <dsp:nvSpPr>
        <dsp:cNvPr id="0" name=""/>
        <dsp:cNvSpPr/>
      </dsp:nvSpPr>
      <dsp:spPr>
        <a:xfrm>
          <a:off x="6012" y="0"/>
          <a:ext cx="1797035" cy="72008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</a:t>
          </a:r>
          <a:endParaRPr lang="pt-BR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102" y="21090"/>
        <a:ext cx="1754855" cy="677900"/>
      </dsp:txXfrm>
    </dsp:sp>
    <dsp:sp modelId="{4DC08F88-D74F-4FBD-A7F4-DF4D9217E988}">
      <dsp:nvSpPr>
        <dsp:cNvPr id="0" name=""/>
        <dsp:cNvSpPr/>
      </dsp:nvSpPr>
      <dsp:spPr>
        <a:xfrm>
          <a:off x="198275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982751" y="226340"/>
        <a:ext cx="266680" cy="267398"/>
      </dsp:txXfrm>
    </dsp:sp>
    <dsp:sp modelId="{C99B842B-6B9B-467E-932F-62AAA685674D}">
      <dsp:nvSpPr>
        <dsp:cNvPr id="0" name=""/>
        <dsp:cNvSpPr/>
      </dsp:nvSpPr>
      <dsp:spPr>
        <a:xfrm>
          <a:off x="2521862" y="0"/>
          <a:ext cx="1797035" cy="72008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Teste </a:t>
          </a:r>
          <a:endParaRPr lang="pt-BR" sz="19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42952" y="21090"/>
        <a:ext cx="1754855" cy="677900"/>
      </dsp:txXfrm>
    </dsp:sp>
    <dsp:sp modelId="{1E7A0F39-4CEC-423F-AAE5-7CCB07B155D2}">
      <dsp:nvSpPr>
        <dsp:cNvPr id="0" name=""/>
        <dsp:cNvSpPr/>
      </dsp:nvSpPr>
      <dsp:spPr>
        <a:xfrm>
          <a:off x="4498601" y="137207"/>
          <a:ext cx="380971" cy="4456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4498601" y="226340"/>
        <a:ext cx="266680" cy="267398"/>
      </dsp:txXfrm>
    </dsp:sp>
    <dsp:sp modelId="{4F56D411-5977-484B-ADD0-7CE6BE7255E1}">
      <dsp:nvSpPr>
        <dsp:cNvPr id="0" name=""/>
        <dsp:cNvSpPr/>
      </dsp:nvSpPr>
      <dsp:spPr>
        <a:xfrm>
          <a:off x="5037712" y="0"/>
          <a:ext cx="1797035" cy="720080"/>
        </a:xfrm>
        <a:prstGeom prst="roundRect">
          <a:avLst>
            <a:gd name="adj" fmla="val 1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Proficiência na Escala </a:t>
          </a:r>
          <a:r>
            <a:rPr lang="pt-BR" sz="1300" b="1" kern="120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Saeb</a:t>
          </a:r>
          <a:r>
            <a:rPr lang="pt-BR" sz="13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, ENEM, Pisa etc.</a:t>
          </a:r>
          <a:endParaRPr lang="pt-BR" sz="13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058802" y="21090"/>
        <a:ext cx="1754855" cy="677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C3F64-6B8B-4BD1-9DFA-90AF7503C04C}">
      <dsp:nvSpPr>
        <dsp:cNvPr id="0" name=""/>
        <dsp:cNvSpPr/>
      </dsp:nvSpPr>
      <dsp:spPr>
        <a:xfrm>
          <a:off x="1096734" y="0"/>
          <a:ext cx="5418667" cy="541866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F114D-7FA5-4CAA-830A-2C803E0006F5}">
      <dsp:nvSpPr>
        <dsp:cNvPr id="0" name=""/>
        <dsp:cNvSpPr/>
      </dsp:nvSpPr>
      <dsp:spPr>
        <a:xfrm>
          <a:off x="3806067" y="900195"/>
          <a:ext cx="3522133" cy="3852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2"/>
              </a:solidFill>
            </a:rPr>
            <a:t>Na análise  de resultados do </a:t>
          </a:r>
          <a:r>
            <a:rPr lang="pt-BR" sz="2900" kern="1200" dirty="0" err="1" smtClean="0">
              <a:solidFill>
                <a:schemeClr val="tx2"/>
              </a:solidFill>
            </a:rPr>
            <a:t>SisPAE</a:t>
          </a:r>
          <a:r>
            <a:rPr lang="pt-BR" sz="2900" kern="1200" dirty="0" smtClean="0">
              <a:solidFill>
                <a:schemeClr val="tx2"/>
              </a:solidFill>
            </a:rPr>
            <a:t> são aplicadas a Teoria Clássica de Testes e a Teoria da Resposta ao Item – TCT e TRI </a:t>
          </a:r>
          <a:endParaRPr lang="pt-BR" sz="2900" kern="1200" dirty="0">
            <a:solidFill>
              <a:schemeClr val="tx2"/>
            </a:solidFill>
          </a:endParaRPr>
        </a:p>
      </dsp:txBody>
      <dsp:txXfrm>
        <a:off x="3978003" y="1072131"/>
        <a:ext cx="3178261" cy="35084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E3D0-9B3B-45A0-AB9E-DBA27C9892D0}">
      <dsp:nvSpPr>
        <dsp:cNvPr id="0" name=""/>
        <dsp:cNvSpPr/>
      </dsp:nvSpPr>
      <dsp:spPr>
        <a:xfrm rot="5400000">
          <a:off x="-268321" y="26952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t-BR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Calibri" pitchFamily="34" charset="0"/>
              <a:cs typeface="BlissPro-Light"/>
            </a:rPr>
            <a:t>5º ano EF</a:t>
          </a:r>
          <a:endParaRPr lang="pt-BR" sz="2000" kern="1200" dirty="0">
            <a:solidFill>
              <a:schemeClr val="bg1"/>
            </a:solidFill>
          </a:endParaRPr>
        </a:p>
      </dsp:txBody>
      <dsp:txXfrm rot="-5400000">
        <a:off x="1" y="627281"/>
        <a:ext cx="1252166" cy="536643"/>
      </dsp:txXfrm>
    </dsp:sp>
    <dsp:sp modelId="{5B670263-9F4F-4B98-BB63-46EA25C1E860}">
      <dsp:nvSpPr>
        <dsp:cNvPr id="0" name=""/>
        <dsp:cNvSpPr/>
      </dsp:nvSpPr>
      <dsp:spPr>
        <a:xfrm rot="5400000">
          <a:off x="4041164" y="-2787799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 É considerado proficiente o aluno  que, na Prova Brasil, atinge 200 pontos em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L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íngua </a:t>
          </a:r>
          <a:r>
            <a:rPr lang="pt-BR" sz="2400" kern="1200" dirty="0" smtClean="0">
              <a:solidFill>
                <a:srgbClr val="000000"/>
              </a:solidFill>
              <a:ea typeface="Calibri" pitchFamily="34" charset="0"/>
              <a:cs typeface="BlissPro-Light"/>
            </a:rPr>
            <a:t>P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BlissPro-Light"/>
            </a:rPr>
            <a:t>ortuguesa e 225 pontos em Matemática. </a:t>
          </a:r>
          <a:endParaRPr lang="pt-BR" sz="2400" kern="1200" dirty="0"/>
        </a:p>
      </dsp:txBody>
      <dsp:txXfrm rot="-5400000">
        <a:off x="1252166" y="57959"/>
        <a:ext cx="6683961" cy="1049205"/>
      </dsp:txXfrm>
    </dsp:sp>
    <dsp:sp modelId="{A406E8C9-AA78-4B3E-BB3A-F29A3D3CFFA9}">
      <dsp:nvSpPr>
        <dsp:cNvPr id="0" name=""/>
        <dsp:cNvSpPr/>
      </dsp:nvSpPr>
      <dsp:spPr>
        <a:xfrm rot="5400000">
          <a:off x="-268321" y="1866080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9º ano EF</a:t>
          </a:r>
          <a:endParaRPr lang="pt-BR" sz="2000" kern="1200" dirty="0"/>
        </a:p>
      </dsp:txBody>
      <dsp:txXfrm rot="-5400000">
        <a:off x="1" y="2223841"/>
        <a:ext cx="1252166" cy="536643"/>
      </dsp:txXfrm>
    </dsp:sp>
    <dsp:sp modelId="{CA8D0A98-0B6D-4A14-BDD6-7F1B4E7ABB9A}">
      <dsp:nvSpPr>
        <dsp:cNvPr id="0" name=""/>
        <dsp:cNvSpPr/>
      </dsp:nvSpPr>
      <dsp:spPr>
        <a:xfrm rot="5400000">
          <a:off x="4041164" y="-1191238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na Prova Brasil,atinge 275 pontos em Língua Portuguesa e 300 pontos em Matemática.</a:t>
          </a:r>
          <a:endParaRPr lang="pt-BR" sz="2400" kern="1200" dirty="0"/>
        </a:p>
      </dsp:txBody>
      <dsp:txXfrm rot="-5400000">
        <a:off x="1252166" y="1654520"/>
        <a:ext cx="6683961" cy="1049205"/>
      </dsp:txXfrm>
    </dsp:sp>
    <dsp:sp modelId="{9BDAC56D-99C6-4748-8077-3F9B587C72C4}">
      <dsp:nvSpPr>
        <dsp:cNvPr id="0" name=""/>
        <dsp:cNvSpPr/>
      </dsp:nvSpPr>
      <dsp:spPr>
        <a:xfrm rot="5400000">
          <a:off x="-268321" y="3462641"/>
          <a:ext cx="1788809" cy="12521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3ª série EM</a:t>
          </a:r>
          <a:endParaRPr lang="pt-BR" sz="2000" kern="1200" dirty="0"/>
        </a:p>
      </dsp:txBody>
      <dsp:txXfrm rot="-5400000">
        <a:off x="1" y="3820402"/>
        <a:ext cx="1252166" cy="536643"/>
      </dsp:txXfrm>
    </dsp:sp>
    <dsp:sp modelId="{C9B0C416-C194-4DE8-B08A-25464A56AF89}">
      <dsp:nvSpPr>
        <dsp:cNvPr id="0" name=""/>
        <dsp:cNvSpPr/>
      </dsp:nvSpPr>
      <dsp:spPr>
        <a:xfrm rot="5400000">
          <a:off x="4041164" y="405322"/>
          <a:ext cx="1162725" cy="67407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pt-BR" sz="2400" b="0" i="0" u="none" strike="noStrike" kern="1200" cap="none" normalizeH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Arial" pitchFamily="34" charset="0"/>
            </a:rPr>
            <a:t> 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É considerado proficiente o aluno que, no </a:t>
          </a:r>
          <a:r>
            <a:rPr kumimoji="0" lang="pt-BR" sz="24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Saeb</a:t>
          </a:r>
          <a:r>
            <a:rPr kumimoji="0" lang="pt-BR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BlissPro-Light"/>
            </a:rPr>
            <a:t>, atinge 300 pontos em Língua Portuguesa e 350 pontos em Matemática.</a:t>
          </a:r>
          <a:endParaRPr lang="pt-BR" sz="2400" kern="1200" dirty="0"/>
        </a:p>
      </dsp:txBody>
      <dsp:txXfrm rot="-5400000">
        <a:off x="1252166" y="3251080"/>
        <a:ext cx="6683961" cy="1049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A08D-181E-45CF-A000-4C9941E3F799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92FC-1F9A-4548-803D-340A3F5236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92FC-1F9A-4548-803D-340A3F5236EC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58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63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9C63-EDCA-461F-BBF8-E6B2A7CEC63A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2296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>
                <a:solidFill>
                  <a:prstClr val="black"/>
                </a:solidFill>
              </a:rPr>
              <a:pPr/>
              <a:t>31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3.jpeg"/><Relationship Id="rId4" Type="http://schemas.openxmlformats.org/officeDocument/2006/relationships/tags" Target="../tags/tag5.xml"/><Relationship Id="rId9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3.jpeg"/><Relationship Id="rId4" Type="http://schemas.openxmlformats.org/officeDocument/2006/relationships/tags" Target="../tags/tag12.xml"/><Relationship Id="rId9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tags" Target="../tags/tag19.xml"/><Relationship Id="rId11" Type="http://schemas.openxmlformats.org/officeDocument/2006/relationships/image" Target="../media/image1.emf"/><Relationship Id="rId5" Type="http://schemas.openxmlformats.org/officeDocument/2006/relationships/tags" Target="../tags/tag18.xml"/><Relationship Id="rId10" Type="http://schemas.openxmlformats.org/officeDocument/2006/relationships/oleObject" Target="../embeddings/oleObject5.bin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25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7.v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3.jpeg"/><Relationship Id="rId4" Type="http://schemas.openxmlformats.org/officeDocument/2006/relationships/tags" Target="../tags/tag26.xml"/><Relationship Id="rId9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.jpeg"/><Relationship Id="rId2" Type="http://schemas.openxmlformats.org/officeDocument/2006/relationships/tags" Target="../tags/tag29.xml"/><Relationship Id="rId1" Type="http://schemas.openxmlformats.org/officeDocument/2006/relationships/vmlDrawing" Target="../drawings/vmlDrawing8.vml"/><Relationship Id="rId6" Type="http://schemas.openxmlformats.org/officeDocument/2006/relationships/tags" Target="../tags/tag33.xml"/><Relationship Id="rId11" Type="http://schemas.openxmlformats.org/officeDocument/2006/relationships/image" Target="../media/image1.emf"/><Relationship Id="rId5" Type="http://schemas.openxmlformats.org/officeDocument/2006/relationships/tags" Target="../tags/tag32.xml"/><Relationship Id="rId10" Type="http://schemas.openxmlformats.org/officeDocument/2006/relationships/oleObject" Target="../embeddings/oleObject8.bin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1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08795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41" name="think-cell Slide" r:id="rId8" imgW="270" imgH="270" progId="">
                  <p:embed/>
                </p:oleObj>
              </mc:Choice>
              <mc:Fallback>
                <p:oleObj name="think-cell Slide" r:id="rId8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6984"/>
          </a:xfrm>
          <a:prstGeom prst="rect">
            <a:avLst/>
          </a:prstGeom>
        </p:spPr>
      </p:pic>
      <p:sp>
        <p:nvSpPr>
          <p:cNvPr id="8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274639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baseline="0">
                <a:solidFill>
                  <a:srgbClr val="C00000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28pts.</a:t>
            </a:r>
            <a:endParaRPr lang="pt-BR" dirty="0"/>
          </a:p>
        </p:txBody>
      </p:sp>
      <p:sp>
        <p:nvSpPr>
          <p:cNvPr id="11" name="Espaço Reservado para Texto 2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457200" y="836713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Booka</a:t>
            </a:r>
            <a:r>
              <a:rPr lang="pt-BR" dirty="0" smtClean="0"/>
              <a:t>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12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052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5B1F494-E999-4F2F-9966-3356AAEBF124}" type="slidenum">
              <a:rPr lang="pt-BR" smtClean="0">
                <a:solidFill>
                  <a:srgbClr val="FFFFFF"/>
                </a:solidFill>
              </a:rPr>
              <a:pPr algn="l"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6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TEXTO &amp; IMAG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60952123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5" name="think-cell Slide" r:id="rId10" imgW="270" imgH="270" progId="">
                  <p:embed/>
                </p:oleObj>
              </mc:Choice>
              <mc:Fallback>
                <p:oleObj name="think-cell Slide" r:id="rId10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4" name="Espaço Reservado para Título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57200" y="764705"/>
            <a:ext cx="8229600" cy="374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pt-BR" dirty="0" smtClean="0"/>
              <a:t>Título – 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  28pts.</a:t>
            </a:r>
            <a:endParaRPr lang="pt-BR" dirty="0"/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3"/>
            <p:custDataLst>
              <p:tags r:id="rId5"/>
            </p:custDataLst>
          </p:nvPr>
        </p:nvSpPr>
        <p:spPr>
          <a:xfrm>
            <a:off x="4932040" y="1340768"/>
            <a:ext cx="3744416" cy="3816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10" name="Espaço Reservado para Número de Slide 5"/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6182816" y="64893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-Normal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B1F494-E999-4F2F-9966-3356AAEBF124}" type="slidenum">
              <a:rPr lang="pt-BR" smtClean="0">
                <a:solidFill>
                  <a:srgbClr val="FFFFFF"/>
                </a:solidFill>
              </a:rPr>
              <a:pPr/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8" name="Espaço Reservado para Texto 2"/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457200" y="1340768"/>
            <a:ext cx="4330824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C000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rgbClr val="C00000"/>
              </a:buCl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rgbClr val="C000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buClr>
                <a:srgbClr val="C000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pt-BR" dirty="0" smtClean="0"/>
              <a:t>Texto - Franklin </a:t>
            </a:r>
            <a:r>
              <a:rPr lang="pt-BR" dirty="0" err="1" smtClean="0"/>
              <a:t>Gothic</a:t>
            </a:r>
            <a:r>
              <a:rPr lang="pt-BR" dirty="0" smtClean="0"/>
              <a:t> Book 24 pts.</a:t>
            </a:r>
          </a:p>
          <a:p>
            <a:pPr lvl="1"/>
            <a:r>
              <a:rPr lang="pt-BR" dirty="0" smtClean="0"/>
              <a:t>Segundo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22 pts.</a:t>
            </a:r>
          </a:p>
          <a:p>
            <a:pPr lvl="2"/>
            <a:r>
              <a:rPr lang="pt-BR" dirty="0" smtClean="0"/>
              <a:t>Terceiro nível – Franklin </a:t>
            </a:r>
            <a:r>
              <a:rPr lang="pt-BR" dirty="0" err="1" smtClean="0"/>
              <a:t>Gothic</a:t>
            </a:r>
            <a:r>
              <a:rPr lang="pt-BR" dirty="0" smtClean="0"/>
              <a:t> Book 20 </a:t>
            </a:r>
            <a:r>
              <a:rPr lang="pt-BR" dirty="0" err="1" smtClean="0"/>
              <a:t>pts</a:t>
            </a:r>
            <a:endParaRPr lang="pt-BR" dirty="0" smtClean="0"/>
          </a:p>
          <a:p>
            <a:pPr lvl="3"/>
            <a:r>
              <a:rPr lang="pt-BR" dirty="0" smtClean="0"/>
              <a:t>Quarto nível – NÃO USAR</a:t>
            </a:r>
          </a:p>
          <a:p>
            <a:pPr lvl="4"/>
            <a:r>
              <a:rPr lang="pt-BR" dirty="0" smtClean="0"/>
              <a:t>Quinto nível – NÃO USAR.</a:t>
            </a:r>
            <a:endParaRPr lang="pt-BR" dirty="0"/>
          </a:p>
        </p:txBody>
      </p:sp>
      <p:sp>
        <p:nvSpPr>
          <p:cNvPr id="9" name="Espaço Reservado para Texto 2"/>
          <p:cNvSpPr>
            <a:spLocks noGrp="1"/>
          </p:cNvSpPr>
          <p:nvPr>
            <p:ph idx="14" hasCustomPrompt="1"/>
            <p:custDataLst>
              <p:tags r:id="rId8"/>
            </p:custDataLst>
          </p:nvPr>
        </p:nvSpPr>
        <p:spPr>
          <a:xfrm>
            <a:off x="4932040" y="5292824"/>
            <a:ext cx="3754760" cy="224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Clr>
                <a:srgbClr val="D058C7"/>
              </a:buClr>
              <a:buNone/>
              <a:defRPr sz="100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Clr>
                <a:srgbClr val="D058C7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D058C7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D058C7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D058C7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Legendas – </a:t>
            </a:r>
            <a:r>
              <a:rPr lang="pt-BR" dirty="0" err="1" smtClean="0"/>
              <a:t>Helvetica</a:t>
            </a:r>
            <a:r>
              <a:rPr lang="pt-BR" dirty="0" smtClean="0"/>
              <a:t> itálico 10 pts.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79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/>
              <a:pPr/>
              <a:t>17/05/2015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3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11" Type="http://schemas.openxmlformats.org/officeDocument/2006/relationships/image" Target="../media/image9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12" Type="http://schemas.openxmlformats.org/officeDocument/2006/relationships/image" Target="../media/image14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10.emf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image" Target="../media/image15.png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8.gif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11" Type="http://schemas.openxmlformats.org/officeDocument/2006/relationships/image" Target="../media/image10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emf"/><Relationship Id="rId12" Type="http://schemas.openxmlformats.org/officeDocument/2006/relationships/chart" Target="../charts/chart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5.png"/><Relationship Id="rId2" Type="http://schemas.openxmlformats.org/officeDocument/2006/relationships/tags" Target="../tags/tag4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12" Type="http://schemas.openxmlformats.org/officeDocument/2006/relationships/chart" Target="../charts/char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2" Type="http://schemas.openxmlformats.org/officeDocument/2006/relationships/tags" Target="../tags/tag4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12" Type="http://schemas.openxmlformats.org/officeDocument/2006/relationships/image" Target="../media/image17.png"/><Relationship Id="rId2" Type="http://schemas.openxmlformats.org/officeDocument/2006/relationships/tags" Target="../tags/tag4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0.emf"/><Relationship Id="rId12" Type="http://schemas.openxmlformats.org/officeDocument/2006/relationships/image" Target="../media/image17.png"/><Relationship Id="rId2" Type="http://schemas.openxmlformats.org/officeDocument/2006/relationships/tags" Target="../tags/tag4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tags" Target="../tags/tag4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tags" Target="../tags/tag4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0.emf"/><Relationship Id="rId2" Type="http://schemas.openxmlformats.org/officeDocument/2006/relationships/tags" Target="../tags/tag5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8.gif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0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0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notesSlide" Target="../notesSlides/notesSlide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emf"/><Relationship Id="rId2" Type="http://schemas.openxmlformats.org/officeDocument/2006/relationships/tags" Target="../tags/tag3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0.emf"/><Relationship Id="rId12" Type="http://schemas.openxmlformats.org/officeDocument/2006/relationships/image" Target="../media/image29.png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11" Type="http://schemas.openxmlformats.org/officeDocument/2006/relationships/image" Target="../media/image8.gi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1175" y="980728"/>
            <a:ext cx="8517288" cy="3312368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Oficina de Divulgação </a:t>
            </a:r>
            <a:b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Metodológica e de </a:t>
            </a:r>
            <a: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17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Conceição do Araguaia –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200" name="Picture 1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74" y="0"/>
            <a:ext cx="8517289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2014 - Material impresso e distribuído </a:t>
            </a:r>
            <a:endParaRPr lang="pt-B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974972"/>
              </p:ext>
            </p:extLst>
          </p:nvPr>
        </p:nvGraphicFramePr>
        <p:xfrm>
          <a:off x="323528" y="1700808"/>
          <a:ext cx="8568952" cy="3423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16624"/>
                <a:gridCol w="2952328"/>
              </a:tblGrid>
              <a:tr h="208023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Material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Quantidade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Manuais,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Cartas, Termos de Compromisso, Planilhas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114.669</a:t>
                      </a:r>
                      <a:endParaRPr lang="pt-BR" sz="3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Cartazes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13.185 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Questionários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914.514</a:t>
                      </a:r>
                    </a:p>
                  </a:txBody>
                  <a:tcPr marL="9525" marR="9525" marT="9525" marB="0" anchor="ctr"/>
                </a:tc>
              </a:tr>
              <a:tr h="208023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3200" dirty="0" smtClean="0">
                          <a:effectLst/>
                          <a:latin typeface="+mn-lt"/>
                        </a:rPr>
                        <a:t>Cadernos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Prova </a:t>
                      </a:r>
                      <a:r>
                        <a:rPr lang="pt-BR" sz="3200" baseline="0" dirty="0" smtClean="0">
                          <a:effectLst/>
                          <a:latin typeface="+mn-lt"/>
                        </a:rPr>
                        <a:t> e </a:t>
                      </a:r>
                      <a:r>
                        <a:rPr lang="pt-BR" sz="3200" dirty="0" smtClean="0">
                          <a:effectLst/>
                          <a:latin typeface="+mn-lt"/>
                        </a:rPr>
                        <a:t>Folhas </a:t>
                      </a:r>
                      <a:r>
                        <a:rPr lang="pt-BR" sz="3200" dirty="0">
                          <a:effectLst/>
                          <a:latin typeface="+mn-lt"/>
                        </a:rPr>
                        <a:t>de Resposta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+mn-lt"/>
                        </a:rPr>
                        <a:t>1.182.307</a:t>
                      </a:r>
                      <a:endParaRPr lang="pt-BR" sz="3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914" y="33265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8115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Provas do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20" y="5157192"/>
            <a:ext cx="198727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01317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4716256" y="3753296"/>
            <a:ext cx="2160000" cy="2340000"/>
            <a:chOff x="467544" y="1300397"/>
            <a:chExt cx="5044008" cy="618094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300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944" y="1452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44" y="1605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44" y="1757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144" y="1909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544" y="20623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944" y="22147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344" y="23671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744" y="25195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144" y="2671997"/>
              <a:ext cx="3672408" cy="480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1187624" y="1052736"/>
          <a:ext cx="7272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108"/>
                <a:gridCol w="804252"/>
                <a:gridCol w="792088"/>
                <a:gridCol w="1546681"/>
                <a:gridCol w="1692871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pt-BR" sz="2000" dirty="0" smtClean="0"/>
                        <a:t>Anos/Séries</a:t>
                      </a:r>
                      <a:endParaRPr lang="pt-BR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Total de Itens</a:t>
                      </a:r>
                      <a:endParaRPr lang="pt-B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Itens  por Caderno</a:t>
                      </a:r>
                      <a:endParaRPr lang="pt-B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N</a:t>
                      </a:r>
                      <a:r>
                        <a:rPr lang="pt-BR" sz="2000" baseline="30000" dirty="0" smtClean="0"/>
                        <a:t>o</a:t>
                      </a:r>
                      <a:r>
                        <a:rPr lang="pt-BR" sz="2000" dirty="0" smtClean="0"/>
                        <a:t> de Cadernos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LP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MAT</a:t>
                      </a:r>
                      <a:endParaRPr lang="pt-BR" sz="20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4º e 5º Ano EF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77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42</a:t>
                      </a:r>
                      <a:endParaRPr lang="pt-B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7ª e 8ª  Séries EF</a:t>
                      </a:r>
                    </a:p>
                    <a:p>
                      <a:r>
                        <a:rPr lang="pt-BR" sz="2000" dirty="0" smtClean="0"/>
                        <a:t> 1ª ,</a:t>
                      </a:r>
                      <a:r>
                        <a:rPr lang="pt-BR" sz="2000" baseline="0" dirty="0" smtClean="0"/>
                        <a:t> 2ª e 3ª Séries EM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52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21</a:t>
                      </a:r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3" name="Grupo 42"/>
          <p:cNvGrpSpPr/>
          <p:nvPr/>
        </p:nvGrpSpPr>
        <p:grpSpPr>
          <a:xfrm>
            <a:off x="2267744" y="3753296"/>
            <a:ext cx="2160000" cy="2340000"/>
            <a:chOff x="2843808" y="1268758"/>
            <a:chExt cx="6496050" cy="751522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1268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208" y="1421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608" y="1573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1008" y="1725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408" y="1878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808" y="2030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208" y="2183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0608" y="2335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008" y="2487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408" y="2640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808" y="2792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0208" y="29451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608" y="30975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008" y="32499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408" y="34023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808" y="3554758"/>
              <a:ext cx="4210050" cy="52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4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683568" y="40466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2014: Língua Portuguesa e Matemática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1340768"/>
            <a:ext cx="6876764" cy="37093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chemeClr val="tx2"/>
                </a:solidFill>
              </a:rPr>
              <a:t>Prova </a:t>
            </a:r>
            <a:r>
              <a:rPr lang="pt-BR" sz="3200" dirty="0" err="1" smtClean="0">
                <a:solidFill>
                  <a:schemeClr val="tx2"/>
                </a:solidFill>
              </a:rPr>
              <a:t>Sispae</a:t>
            </a:r>
            <a:r>
              <a:rPr lang="pt-BR" sz="3200" dirty="0" smtClean="0">
                <a:solidFill>
                  <a:schemeClr val="tx2"/>
                </a:solidFill>
              </a:rPr>
              <a:t>: avaliação de capacidades de utilizar conhecimentos adquiridos na escola na perspectiva das habilidades e competências desenvolvidas pelos alunos a cada etapa do percurso escolar. </a:t>
            </a:r>
          </a:p>
        </p:txBody>
      </p:sp>
      <p:pic>
        <p:nvPicPr>
          <p:cNvPr id="86053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85" y="1340768"/>
            <a:ext cx="659471" cy="368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570185"/>
          </a:xfrm>
          <a:noFill/>
        </p:spPr>
        <p:txBody>
          <a:bodyPr/>
          <a:lstStyle/>
          <a:p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988840"/>
            <a:ext cx="8280920" cy="43560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180000" lvl="0">
              <a:spcBef>
                <a:spcPct val="20000"/>
              </a:spcBef>
              <a:buClr>
                <a:srgbClr val="C00000"/>
              </a:buClr>
            </a:pP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3. Adoção de Referenciais:  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avaliações de larga escala são norteadas por </a:t>
            </a:r>
            <a:r>
              <a:rPr lang="pt-BR" sz="3600" b="1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Matrizes de Referência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, que indicam o que é avaliado para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cada</a:t>
            </a:r>
            <a:r>
              <a:rPr lang="pt-BR" sz="3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área do conhecimento e etapa de escolaridade. Matrizes de referência não são currículos, mas recortes que com eles guardam estreita relação. </a:t>
            </a:r>
            <a:endParaRPr kumimoji="0" lang="pt-BR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Onde estão indicadas as capacidades de utilizar conhecimentos que devem ser aferidas para uma dada disciplina em um certo ponto do percurso escolar?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97160"/>
            <a:ext cx="8229600" cy="187200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O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referencial da avaliação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de larga escala é </a:t>
            </a:r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uma </a:t>
            </a:r>
            <a:r>
              <a:rPr lang="pt-BR" sz="3600" dirty="0" smtClean="0">
                <a:solidFill>
                  <a:schemeClr val="accent1">
                    <a:lumMod val="75000"/>
                  </a:schemeClr>
                </a:solidFill>
              </a:rPr>
              <a:t>Matriz de Referência da Avaliação.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711069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48876"/>
              </p:ext>
            </p:extLst>
          </p:nvPr>
        </p:nvGraphicFramePr>
        <p:xfrm>
          <a:off x="611560" y="807037"/>
          <a:ext cx="7992888" cy="504489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010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 – CONTEXTO </a:t>
                      </a:r>
                      <a:r>
                        <a:rPr lang="pt-BR" sz="1200" b="1" dirty="0"/>
                        <a:t>DE PRODUÇÃO E COMPREENSÃO DO TEXTO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 finalidade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Localizar informações explícitas em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Reconhecer tema ou assunto principal de um texto, com base em informações contidas em título, subtítulo ou corpo do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sentido de palavra ou expressão, selecionando aquele que pode </a:t>
                      </a:r>
                      <a:r>
                        <a:rPr lang="pt-BR" sz="1200" dirty="0" smtClean="0"/>
                        <a:t>substituí-lo </a:t>
                      </a:r>
                      <a:r>
                        <a:rPr lang="pt-BR" sz="1200" dirty="0"/>
                        <a:t>no contexto em que se insere.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LPA05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Inferir informação pressuposta ou subentendida em um texto.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T</a:t>
                      </a:r>
                      <a:r>
                        <a:rPr lang="pt-BR" sz="1200" b="1" dirty="0" smtClean="0"/>
                        <a:t>ema II </a:t>
                      </a:r>
                      <a:r>
                        <a:rPr lang="pt-BR" sz="1200" b="1" baseline="0" dirty="0" smtClean="0"/>
                        <a:t> - </a:t>
                      </a:r>
                      <a:r>
                        <a:rPr lang="pt-BR" sz="1200" b="1" dirty="0" smtClean="0"/>
                        <a:t>COMPOSIÇÃO </a:t>
                      </a:r>
                      <a:r>
                        <a:rPr lang="pt-BR" sz="1200" b="1" dirty="0"/>
                        <a:t>DO GÊNERO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LPA06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gênero e/ou os elementos constitutivos da organização interna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LPA07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episódios principais de uma narrativa.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LPA08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os elementos constitutivos da narrativa (enredo, espaço, tempo, foco narrativo, narrador, personagens,)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LPA09 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Selecionar legenda ou título apropriado a uma foto ou texto escrito.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LPA10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Estabelecer relações de causa-consequência entre segmentos de um texto.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LPA11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Interpretar um texto com apoio em seus recursos gráficos e visuais.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/>
                        <a:t>Tema III - LINGUAGEM</a:t>
                      </a:r>
                      <a:endParaRPr lang="pt-BR" sz="12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LPA12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o efeito de sentido produzido em um texto pelo uso de pontuação (exclamação, interrogação, reticências </a:t>
                      </a:r>
                      <a:r>
                        <a:rPr lang="pt-BR" sz="1200" dirty="0" smtClean="0"/>
                        <a:t>, </a:t>
                      </a:r>
                      <a:r>
                        <a:rPr lang="pt-BR" sz="1200" dirty="0" err="1" smtClean="0"/>
                        <a:t>etc</a:t>
                      </a:r>
                      <a:r>
                        <a:rPr lang="pt-BR" sz="1200" dirty="0"/>
                        <a:t>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LPA13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Identificar as marcas linguísticas que evidenciam o locutor e o interlocutor de um texto (variações linguísticas).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LPA14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Estabelecer relação entre segmentos de texto, identificando substituições por formas pronominais. 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/>
                        <a:t>LPA15</a:t>
                      </a:r>
                      <a:endParaRPr lang="pt-BR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/>
                        <a:t>Inferir o efeito de humor produzido em um texto verbal ou não verbal pelo uso de palavras, expressões ou imagens.</a:t>
                      </a:r>
                      <a:endParaRPr lang="pt-B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716016" y="6021368"/>
            <a:ext cx="3456384" cy="792000"/>
            <a:chOff x="4716016" y="5729113"/>
            <a:chExt cx="3456384" cy="1084263"/>
          </a:xfrm>
        </p:grpSpPr>
        <p:pic>
          <p:nvPicPr>
            <p:cNvPr id="6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etângulo 7"/>
          <p:cNvSpPr/>
          <p:nvPr/>
        </p:nvSpPr>
        <p:spPr>
          <a:xfrm>
            <a:off x="611560" y="116632"/>
            <a:ext cx="799288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MRA </a:t>
            </a:r>
            <a:r>
              <a:rPr lang="pt-BR" sz="2400" b="1" dirty="0" err="1" smtClean="0">
                <a:solidFill>
                  <a:schemeClr val="tx2"/>
                </a:solidFill>
                <a:latin typeface="+mj-lt"/>
              </a:rPr>
              <a:t>SiSPAE</a:t>
            </a:r>
            <a:r>
              <a:rPr lang="pt-BR" sz="2400" b="1" dirty="0" smtClean="0">
                <a:solidFill>
                  <a:schemeClr val="tx2"/>
                </a:solidFill>
                <a:latin typeface="+mj-lt"/>
              </a:rPr>
              <a:t>  - Língua Portuguesa 4º e 5º  anos EF</a:t>
            </a:r>
            <a:endParaRPr lang="pt-BR" sz="2400" b="1" dirty="0">
              <a:solidFill>
                <a:schemeClr val="tx2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72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836712"/>
            <a:ext cx="7848872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dirty="0" smtClean="0">
                <a:ea typeface="Tahoma" pitchFamily="34" charset="0"/>
                <a:cs typeface="Tahoma" pitchFamily="34" charset="0"/>
              </a:rPr>
              <a:t>Leia:</a:t>
            </a:r>
          </a:p>
          <a:p>
            <a:pPr algn="ctr"/>
            <a:r>
              <a:rPr lang="pt-BR" sz="2000" b="1" dirty="0" smtClean="0">
                <a:ea typeface="Tahoma" pitchFamily="34" charset="0"/>
                <a:cs typeface="Tahoma" pitchFamily="34" charset="0"/>
              </a:rPr>
              <a:t>A TERRA DOS MENINOS PELADOS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Havia um menino diferente dos outros meninos: tinha o olho direito preto, e esquerdo azul e a cabeça pelada. Os vizinhos mangavam dele e gritavam: 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― Ó pelado!</a:t>
            </a:r>
          </a:p>
          <a:p>
            <a:pPr algn="just"/>
            <a:r>
              <a:rPr lang="pt-BR" sz="2000" dirty="0" smtClean="0">
                <a:ea typeface="Tahoma" pitchFamily="34" charset="0"/>
                <a:cs typeface="Tahoma" pitchFamily="34" charset="0"/>
              </a:rPr>
              <a:t>	Tanto gritaram que ele se acostumou, achou o apelido certo, deu para se assinar o carvão, nas paredes: Dr. Raimundo Pelado. Era de bom gênio e não se zangava; mas os garotos dos arredores fugiam ao vê-lo, escondiam-se por detrás das árvores da rua, mudavam a voz e perguntavam que fim tinham levado os cabelos dele. Raimundo entristecia e fechava o olho direito. Quando o aperreavam demais, aborrecia-se, fechava o olho esquerdo. E a cara ficava toda escura. Não tendo com quem entender-se, Raimundo Pelado falava só, e os outros pensavam que ele estava malucando. Estava nada! Conversava sozinho e desenhava na calçada coisas maravilhosas do país de </a:t>
            </a:r>
            <a:r>
              <a:rPr lang="pt-BR" sz="2000" dirty="0" err="1" smtClean="0">
                <a:ea typeface="Tahoma" pitchFamily="34" charset="0"/>
                <a:cs typeface="Tahoma" pitchFamily="34" charset="0"/>
              </a:rPr>
              <a:t>Tutipirun</a:t>
            </a:r>
            <a:r>
              <a:rPr lang="pt-BR" sz="2000" dirty="0" smtClean="0">
                <a:ea typeface="Tahoma" pitchFamily="34" charset="0"/>
                <a:cs typeface="Tahoma" pitchFamily="34" charset="0"/>
              </a:rPr>
              <a:t>, onde não há cabelos e as pessoas têm um olho preto e outro azul. 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Por exemplo: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79512" y="6161529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BR" sz="1400" dirty="0" smtClean="0">
                <a:ea typeface="Tahoma" pitchFamily="34" charset="0"/>
                <a:cs typeface="Tahoma" pitchFamily="34" charset="0"/>
              </a:rPr>
              <a:t>(Graciliano Ramos. Alexandre e outros heróis. 14.ª ed. Rio, São Paulo: Record, Martins, 1977</a:t>
            </a:r>
            <a:r>
              <a:rPr lang="pt-BR" dirty="0" smtClean="0"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69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539552" y="980728"/>
            <a:ext cx="7848872" cy="240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Quem conta a história é 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Raimundo Pelado.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b="1" dirty="0">
                <a:ea typeface="Tahoma" pitchFamily="34" charset="0"/>
                <a:cs typeface="Tahoma" pitchFamily="34" charset="0"/>
              </a:rPr>
              <a:t>o narrador.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menino.</a:t>
            </a: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pt-BR" sz="2000" dirty="0" smtClean="0">
                <a:ea typeface="Tahoma" pitchFamily="34" charset="0"/>
                <a:cs typeface="Tahoma" pitchFamily="34" charset="0"/>
              </a:rPr>
              <a:t>um vizinho.</a:t>
            </a:r>
            <a:endParaRPr lang="pt-BR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274638"/>
            <a:ext cx="7848872" cy="706089"/>
          </a:xfrm>
          <a:solidFill>
            <a:schemeClr val="bg2"/>
          </a:solidFill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No 5º ano do Ensino Fundamental, 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 pergunta assim: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3933056"/>
          <a:ext cx="7992888" cy="12618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008112"/>
                <a:gridCol w="6984776"/>
              </a:tblGrid>
              <a:tr h="2276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LPA08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</a:rPr>
                        <a:t>Identificar os elementos constitutivos da narrativa (enredo, espaço, tempo, foco narrativo, narrador, personagens,)</a:t>
                      </a:r>
                      <a:endParaRPr lang="pt-BR" sz="2400" dirty="0">
                        <a:solidFill>
                          <a:schemeClr val="tx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624" marR="426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2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0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Visão Qualitativa </a:t>
            </a:r>
            <a:b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Prova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 -  Língua Portuguesa 5º Ano EF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50" y="572911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83568" y="1340762"/>
          <a:ext cx="7920000" cy="4212000"/>
        </p:xfrm>
        <a:graphic>
          <a:graphicData uri="http://schemas.openxmlformats.org/drawingml/2006/table">
            <a:tbl>
              <a:tblPr/>
              <a:tblGrid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  <a:gridCol w="360000"/>
              </a:tblGrid>
              <a:tr h="432000">
                <a:tc>
                  <a:txBody>
                    <a:bodyPr/>
                    <a:lstStyle/>
                    <a:p>
                      <a:pPr algn="l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CAD19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CAD21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LPA06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LPA07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LPA08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LPA09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LPA10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LPA11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LPA12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LPA13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LPA14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 dirty="0">
                          <a:solidFill>
                            <a:schemeClr val="tx2"/>
                          </a:solidFill>
                          <a:latin typeface="Calibri"/>
                        </a:rPr>
                        <a:t>LPA15</a:t>
                      </a:r>
                    </a:p>
                  </a:txBody>
                  <a:tcPr marL="6948" marR="6948" marT="6948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48" marR="6948" marT="6948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6016" y="5949360"/>
            <a:ext cx="2076120" cy="666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5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29"/>
          </a:xfrm>
        </p:spPr>
        <p:txBody>
          <a:bodyPr/>
          <a:lstStyle/>
          <a:p>
            <a:pPr algn="r"/>
            <a:r>
              <a:rPr lang="pt-BR" sz="4000" b="1" dirty="0" smtClean="0">
                <a:solidFill>
                  <a:schemeClr val="tx2"/>
                </a:solidFill>
              </a:rPr>
              <a:t>Cadernos de Prova </a:t>
            </a:r>
            <a:r>
              <a:rPr lang="pt-BR" sz="4000" b="1" dirty="0" err="1" smtClean="0">
                <a:solidFill>
                  <a:schemeClr val="tx2"/>
                </a:solidFill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Estrutura matricial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 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> Metodologia Estatística</a:t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</a:rPr>
              <a:t/>
            </a:r>
            <a:br>
              <a:rPr lang="pt-BR" sz="4000" b="1" dirty="0" smtClean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Blocos Incompletos Balanceados  - BIB</a:t>
            </a:r>
            <a:endParaRPr lang="en-US" sz="3600" b="1" dirty="0">
              <a:solidFill>
                <a:schemeClr val="tx2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7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16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8352000" cy="182763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        </a:t>
            </a:r>
            <a:r>
              <a:rPr lang="pt-BR" sz="3600" b="1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Informação </a:t>
            </a:r>
            <a:r>
              <a:rPr lang="pt-BR" sz="3600" b="1" i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para orientar pedagógica e politicamente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Conceição do Araguaia – </a:t>
            </a:r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CaixaDeTexto 13"/>
          <p:cNvSpPr txBox="1"/>
          <p:nvPr/>
        </p:nvSpPr>
        <p:spPr>
          <a:xfrm>
            <a:off x="5076056" y="3429000"/>
            <a:ext cx="2448272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Por que?</a:t>
            </a:r>
          </a:p>
          <a:p>
            <a:r>
              <a:rPr lang="pt-BR" sz="3600" b="1" dirty="0" smtClean="0">
                <a:solidFill>
                  <a:schemeClr val="bg1"/>
                </a:solidFill>
              </a:rPr>
              <a:t>Como?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51520" y="2204864"/>
            <a:ext cx="8352928" cy="255454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4. </a:t>
            </a:r>
            <a:r>
              <a:rPr lang="en-US" sz="32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Diversidade de dados  e complexidade das análises</a:t>
            </a:r>
            <a:r>
              <a:rPr lang="en-US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avaliações de larga escala requerem análise estatística complexa, que permita processar técnicamente os dados de um grande número de escolas, alunos e turmas.</a:t>
            </a:r>
            <a:endParaRPr lang="pt-BR" sz="3200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546559" y="620688"/>
            <a:ext cx="8229600" cy="576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Metodologia: O que medir e como medir?</a:t>
            </a:r>
          </a:p>
          <a:p>
            <a:endParaRPr lang="pt-BR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98040625"/>
              </p:ext>
            </p:extLst>
          </p:nvPr>
        </p:nvGraphicFramePr>
        <p:xfrm>
          <a:off x="1224120" y="1484784"/>
          <a:ext cx="6696744" cy="1141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768843716"/>
              </p:ext>
            </p:extLst>
          </p:nvPr>
        </p:nvGraphicFramePr>
        <p:xfrm>
          <a:off x="1192220" y="3212976"/>
          <a:ext cx="68361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599086495"/>
              </p:ext>
            </p:extLst>
          </p:nvPr>
        </p:nvGraphicFramePr>
        <p:xfrm>
          <a:off x="1187624" y="4149080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226022909"/>
              </p:ext>
            </p:extLst>
          </p:nvPr>
        </p:nvGraphicFramePr>
        <p:xfrm>
          <a:off x="1187624" y="5085184"/>
          <a:ext cx="68407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Seta para baixo 12"/>
          <p:cNvSpPr/>
          <p:nvPr/>
        </p:nvSpPr>
        <p:spPr>
          <a:xfrm>
            <a:off x="2051720" y="2780928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>
            <a:off x="4567426" y="2708920"/>
            <a:ext cx="144016" cy="36004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>
            <a:off x="6876256" y="2708920"/>
            <a:ext cx="144016" cy="36004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6" name="Picture 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/>
        </p:nvGraphicFramePr>
        <p:xfrm>
          <a:off x="395536" y="188640"/>
          <a:ext cx="84249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507288" cy="1368151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Clássica 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dos Testes – TCT 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1484784"/>
            <a:ext cx="8280920" cy="403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Resultados com base no 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número </a:t>
            </a:r>
            <a:r>
              <a:rPr lang="en-US" sz="3200" dirty="0">
                <a:solidFill>
                  <a:srgbClr val="002060"/>
                </a:solidFill>
                <a:latin typeface="Tahoma" pitchFamily="34" charset="0"/>
              </a:rPr>
              <a:t>de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acertos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do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aluno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na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prova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Tahoma" pitchFamily="34" charset="0"/>
              </a:rPr>
              <a:t>Escore</a:t>
            </a:r>
            <a:r>
              <a:rPr lang="en-US" sz="3200" dirty="0" smtClean="0">
                <a:solidFill>
                  <a:srgbClr val="002060"/>
                </a:solidFill>
                <a:latin typeface="Tahoma" pitchFamily="34" charset="0"/>
              </a:rPr>
              <a:t>).</a:t>
            </a:r>
            <a:endParaRPr lang="pt-BR" sz="3200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qualidade de um item é medida com base frequência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respostas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 ele recebe.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estudar a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percepção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 respondentes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item.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Permite avaliara a dificuldade </a:t>
            </a:r>
            <a:r>
              <a:rPr lang="pt-BR" sz="32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a </a:t>
            </a:r>
            <a:r>
              <a:rPr lang="pt-BR" sz="32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discriminação de um item. </a:t>
            </a: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80000" lvl="0">
              <a:spcBef>
                <a:spcPct val="20000"/>
              </a:spcBef>
              <a:buClr>
                <a:srgbClr val="C00000"/>
              </a:buClr>
            </a:pPr>
            <a:endParaRPr lang="pt-BR" sz="32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201348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- TRI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556792"/>
            <a:ext cx="8280920" cy="388800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Teoria da Resposta ao Item (TRI) </a:t>
            </a:r>
            <a:r>
              <a:rPr lang="pt-BR" sz="28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é um conjunto de modelos matemáticos que representam a probabilidade de um indivíduo responder corretamente a um item, dados os parâmetros do item e a proficiência do </a:t>
            </a:r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indivíduo.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t-BR" sz="2800" dirty="0" smtClean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A TRI permite medir, explicar a medida e utilizar essa medida como uma forma de tomar ações para um melhor planejamento educacional.</a:t>
            </a: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 smtClean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algn="just"/>
            <a:endParaRPr lang="pt-BR" sz="28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03920" y="5589240"/>
            <a:ext cx="847634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1119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7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3568" y="1700808"/>
            <a:ext cx="6840760" cy="3970318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Generalização</a:t>
            </a:r>
            <a:r>
              <a:rPr lang="en-US" sz="28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quando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estudo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afere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turmas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escolas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representativos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um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seus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expressam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desempenho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desse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disciplina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no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nível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ensino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avaliados</a:t>
            </a:r>
            <a:r>
              <a:rPr lang="en-US" sz="2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pt-BR" sz="28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13458"/>
            <a:ext cx="657225" cy="39576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404664"/>
            <a:ext cx="86409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Em síntese:</a:t>
            </a:r>
          </a:p>
          <a:p>
            <a:pPr algn="r"/>
            <a:r>
              <a:rPr lang="pt-BR" sz="40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 Uma avaliação de Larga Escala</a:t>
            </a:r>
          </a:p>
        </p:txBody>
      </p:sp>
      <p:sp>
        <p:nvSpPr>
          <p:cNvPr id="13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352839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Investiga, compara e </a:t>
            </a:r>
            <a:r>
              <a:rPr lang="pt-B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</a:t>
            </a:r>
            <a:r>
              <a:rPr lang="pt-BR" sz="32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o desenvolvimento de um sistema.</a:t>
            </a:r>
          </a:p>
          <a:p>
            <a:pPr algn="r">
              <a:spcBef>
                <a:spcPts val="2400"/>
              </a:spcBef>
              <a:buNone/>
            </a:pPr>
            <a:r>
              <a:rPr lang="pt-BR" sz="3200" i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O </a:t>
            </a:r>
            <a:r>
              <a:rPr lang="pt-BR" sz="3200" spc="13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SisPAE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deve investigar, comparar e </a:t>
            </a:r>
            <a:r>
              <a:rPr lang="pt-BR" sz="3200" b="1" cap="all" spc="13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Verdana" pitchFamily="34" charset="0"/>
                <a:cs typeface="Verdana" pitchFamily="34" charset="0"/>
              </a:rPr>
              <a:t>acompanhaR</a:t>
            </a:r>
            <a:r>
              <a:rPr lang="pt-BR" sz="3200" spc="13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o desenvolvimento do Sistema de Educação Básica do Estado do Pará</a:t>
            </a:r>
            <a:r>
              <a:rPr lang="pt-BR" sz="3200" spc="13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</a:t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pSp>
        <p:nvGrpSpPr>
          <p:cNvPr id="5" name="Grupo 16"/>
          <p:cNvGrpSpPr/>
          <p:nvPr/>
        </p:nvGrpSpPr>
        <p:grpSpPr>
          <a:xfrm>
            <a:off x="403920" y="515719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Conceição do Araguaia – 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86067" y="5373216"/>
            <a:ext cx="3771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http://portal.inep.gov.br/basica-censo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7744" y="3326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0070C0"/>
                </a:solidFill>
              </a:rPr>
              <a:t>Censo Escolar - 2014</a:t>
            </a:r>
            <a:endParaRPr lang="pt-BR" sz="4000" dirty="0">
              <a:solidFill>
                <a:srgbClr val="0070C0"/>
              </a:solidFill>
            </a:endParaRPr>
          </a:p>
        </p:txBody>
      </p:sp>
      <p:pic>
        <p:nvPicPr>
          <p:cNvPr id="301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43063"/>
            <a:ext cx="8856984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55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08438"/>
              </p:ext>
            </p:extLst>
          </p:nvPr>
        </p:nvGraphicFramePr>
        <p:xfrm>
          <a:off x="971597" y="1124744"/>
          <a:ext cx="7344816" cy="27698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22543"/>
                <a:gridCol w="1030649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Rede Estadual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Rede Municipal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 Estado do Pará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4º Ano </a:t>
                      </a:r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11.188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143,0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98.175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134,3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107.363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135,2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5º Ano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15.532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158,8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98.421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157,9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113.953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158,0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7ª Série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25.019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186,6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60.966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188,6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85.985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188,0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8ª Série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24.316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203,2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50.577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205,2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74.893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204,5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21915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1ª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80.483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213,0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235,5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80.535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213,0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58.936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222,7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266,2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solidFill>
                            <a:schemeClr val="tx1"/>
                          </a:solidFill>
                        </a:rPr>
                        <a:t>58.958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222,8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3ª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50.200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227,6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u="none" strike="noStrike" dirty="0" smtClean="0"/>
                        <a:t>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274,7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50.218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227,6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83568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92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98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637758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456" y="692696"/>
            <a:ext cx="1368000" cy="87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Secretaria de Estado  de Educação SEDUC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2013</a:t>
            </a:r>
          </a:p>
          <a:p>
            <a:pPr indent="0">
              <a:buNone/>
            </a:pP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Melhoria da Qualidade e Incremento da Cobertura da Educação Básica no Estado do Pará. </a:t>
            </a:r>
          </a:p>
          <a:p>
            <a:pPr>
              <a:buNone/>
            </a:pPr>
            <a:endParaRPr lang="pt-BR" sz="3600" dirty="0" smtClean="0"/>
          </a:p>
          <a:p>
            <a:pPr>
              <a:buNone/>
            </a:pPr>
            <a:r>
              <a:rPr lang="pt-BR" sz="3600" b="1" dirty="0" smtClean="0">
                <a:solidFill>
                  <a:schemeClr val="tx2"/>
                </a:solidFill>
              </a:rPr>
              <a:t>Meta: ampliar os indicadores do IDEB em 30% até 2017  - Pacto pela Educação do Pará.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87624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 Rede Estadual e Redes Municipais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27522541"/>
              </p:ext>
            </p:extLst>
          </p:nvPr>
        </p:nvGraphicFramePr>
        <p:xfrm>
          <a:off x="2304008" y="2001483"/>
          <a:ext cx="468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58407" name="Picture 3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74" y="1988840"/>
            <a:ext cx="560544" cy="30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43844"/>
              </p:ext>
            </p:extLst>
          </p:nvPr>
        </p:nvGraphicFramePr>
        <p:xfrm>
          <a:off x="971597" y="1124744"/>
          <a:ext cx="7344816" cy="276225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85240"/>
                <a:gridCol w="976596"/>
                <a:gridCol w="976596"/>
                <a:gridCol w="976596"/>
                <a:gridCol w="976596"/>
                <a:gridCol w="976596"/>
                <a:gridCol w="976596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Rede Estadual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Rede Municipal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 Estado do Pará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/>
                        <a:t>N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4º Ano </a:t>
                      </a:r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11.498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148,1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100.721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142,9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112.219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143,4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5º Ano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15.637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160,3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100.983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160,4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114.575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160,3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7ª Série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24.995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190,0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60.809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192,7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85.804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191,9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8ª Série EF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24.289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217,5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50.471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220,6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74.760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219,6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1ª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80.385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230,0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/>
                        <a:t>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232,7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80.437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230,0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2ª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58.823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235,9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245,7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58.845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235,9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pt-BR" sz="2000" b="1" u="none" strike="noStrike" dirty="0">
                          <a:solidFill>
                            <a:srgbClr val="0070C0"/>
                          </a:solidFill>
                        </a:rPr>
                        <a:t>3ª Série EM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50.158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239,4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270,3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/>
                        <a:t>50.176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 smtClean="0">
                          <a:solidFill>
                            <a:srgbClr val="0070C0"/>
                          </a:solidFill>
                        </a:rPr>
                        <a:t>239,4</a:t>
                      </a:r>
                      <a:endParaRPr lang="pt-BR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11560" y="4275093"/>
            <a:ext cx="7416824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9 anos de escolarização,  um acréscimo  de  96 pontos na proficiência.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4716016" y="5589240"/>
            <a:ext cx="3456384" cy="1084263"/>
            <a:chOff x="4716016" y="5729113"/>
            <a:chExt cx="3456384" cy="1084263"/>
          </a:xfrm>
        </p:grpSpPr>
        <p:pic>
          <p:nvPicPr>
            <p:cNvPr id="19" name="Picture 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4554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29090" y="2142057"/>
            <a:ext cx="2916000" cy="6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4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Matemática –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259632" y="980728"/>
            <a:ext cx="6552728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Médias de Proficiência nos anos/séries avaliados Rede Estadual e Redes Municipais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Gráfico 18"/>
          <p:cNvGraphicFramePr/>
          <p:nvPr/>
        </p:nvGraphicFramePr>
        <p:xfrm>
          <a:off x="2286000" y="2057400"/>
          <a:ext cx="4680000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411760" y="2132856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que eles significam?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5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38" y="5009033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43608" y="1681644"/>
            <a:ext cx="669674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onde vem esses dados?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439652" y="2420888"/>
            <a:ext cx="6264696" cy="2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lvl="0" algn="just"/>
            <a:r>
              <a:rPr lang="pt-BR" sz="2800" dirty="0" smtClean="0">
                <a:solidFill>
                  <a:schemeClr val="tx2"/>
                </a:solidFill>
              </a:rPr>
              <a:t>São resultados de prova: situação na qual se solicita a alguém que demonstre certos aspectos de seus conhecimentos, com o objetivo de avaliar determinadas características e capacidades previamente estabelecidas. </a:t>
            </a:r>
          </a:p>
        </p:txBody>
      </p:sp>
      <p:pic>
        <p:nvPicPr>
          <p:cNvPr id="85034" name="Picture 4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2" y="2204864"/>
            <a:ext cx="578270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700808"/>
            <a:ext cx="8201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11560" y="54868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latin typeface="+mj-lt"/>
                <a:ea typeface="Verdana" pitchFamily="34" charset="0"/>
                <a:cs typeface="Verdana" pitchFamily="34" charset="0"/>
              </a:rPr>
              <a:t>Exemplo: Um Item de Prova de Língua Portuguesa - 4º Ano EF</a:t>
            </a:r>
            <a:endParaRPr lang="pt-BR" sz="2800" b="1" dirty="0">
              <a:solidFill>
                <a:schemeClr val="tx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83568" y="6183585"/>
          <a:ext cx="8280920" cy="485775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Inferir o </a:t>
                      </a:r>
                      <a:r>
                        <a:rPr lang="pt-BR" sz="2400" b="0" i="0" u="none" strike="noStrike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efeito de humor produzido em um </a:t>
                      </a:r>
                      <a:r>
                        <a:rPr lang="pt-BR" sz="24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texto</a:t>
                      </a:r>
                      <a:endParaRPr lang="pt-BR" sz="2400" b="1" i="0" u="none" strike="noStrike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960174"/>
              </p:ext>
            </p:extLst>
          </p:nvPr>
        </p:nvGraphicFramePr>
        <p:xfrm>
          <a:off x="3635896" y="5150321"/>
          <a:ext cx="5256585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529"/>
                <a:gridCol w="969514"/>
                <a:gridCol w="969514"/>
                <a:gridCol w="969514"/>
                <a:gridCol w="969514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Estatísticas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Alternativas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</a:rPr>
                        <a:t>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>
                          <a:effectLst/>
                        </a:rPr>
                        <a:t>B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u="none" strike="noStrike" dirty="0">
                          <a:effectLst/>
                        </a:rPr>
                        <a:t>D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%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44,1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21,8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21,7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12,5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2168"/>
            <a:ext cx="8162000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9592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sz="2800" b="1" dirty="0" err="1" smtClean="0">
                <a:solidFill>
                  <a:schemeClr val="tx2"/>
                </a:solidFill>
              </a:rPr>
              <a:t>SisPAE</a:t>
            </a:r>
            <a:r>
              <a:rPr lang="pt-BR" sz="2800" b="1" dirty="0" smtClean="0">
                <a:solidFill>
                  <a:schemeClr val="tx2"/>
                </a:solidFill>
              </a:rPr>
              <a:t>  2014 		</a:t>
            </a:r>
          </a:p>
          <a:p>
            <a:r>
              <a:rPr lang="pt-BR" sz="2800" b="1" dirty="0">
                <a:solidFill>
                  <a:schemeClr val="tx2"/>
                </a:solidFill>
              </a:rPr>
              <a:t>	</a:t>
            </a:r>
            <a:r>
              <a:rPr lang="pt-BR" sz="2800" b="1" dirty="0" smtClean="0">
                <a:solidFill>
                  <a:schemeClr val="tx2"/>
                </a:solidFill>
              </a:rPr>
              <a:t>			5º EF _ Matemática</a:t>
            </a:r>
            <a:endParaRPr lang="pt-BR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717702"/>
              </p:ext>
            </p:extLst>
          </p:nvPr>
        </p:nvGraphicFramePr>
        <p:xfrm>
          <a:off x="827584" y="5377780"/>
          <a:ext cx="5256585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529"/>
                <a:gridCol w="969514"/>
                <a:gridCol w="969514"/>
                <a:gridCol w="969514"/>
                <a:gridCol w="969514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Estatísticas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Alternativas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% 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12,8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13,1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11,7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</a:rPr>
                        <a:t>62,3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9866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5" y="3999334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738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</a:t>
            </a:r>
            <a:r>
              <a:rPr lang="pt-BR" b="1" dirty="0">
                <a:solidFill>
                  <a:schemeClr val="tx2"/>
                </a:solidFill>
              </a:rPr>
              <a:t>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2014 </a:t>
            </a:r>
            <a:r>
              <a:rPr lang="pt-BR" b="1" dirty="0" smtClean="0">
                <a:solidFill>
                  <a:schemeClr val="tx2"/>
                </a:solidFill>
              </a:rPr>
              <a:t>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2020"/>
            <a:ext cx="8360801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13634"/>
              </p:ext>
            </p:extLst>
          </p:nvPr>
        </p:nvGraphicFramePr>
        <p:xfrm>
          <a:off x="3131840" y="4585544"/>
          <a:ext cx="5400600" cy="193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296"/>
                <a:gridCol w="996076"/>
                <a:gridCol w="996076"/>
                <a:gridCol w="996076"/>
                <a:gridCol w="996076"/>
              </a:tblGrid>
              <a:tr h="646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Estatísticas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Alternativas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46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A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D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66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% Total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18,1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53,0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19,4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9,5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968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9" y="2886075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8014"/>
            <a:ext cx="4752528" cy="288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 smtClean="0">
                <a:solidFill>
                  <a:schemeClr val="tx2"/>
                </a:solidFill>
              </a:rPr>
              <a:t>SisPAE</a:t>
            </a:r>
            <a:r>
              <a:rPr lang="pt-BR" b="1" dirty="0" smtClean="0">
                <a:solidFill>
                  <a:schemeClr val="tx2"/>
                </a:solidFill>
              </a:rPr>
              <a:t>  2014  7ª EF_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680331"/>
              </p:ext>
            </p:extLst>
          </p:nvPr>
        </p:nvGraphicFramePr>
        <p:xfrm>
          <a:off x="2555777" y="4856569"/>
          <a:ext cx="5688631" cy="1308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324"/>
                <a:gridCol w="915707"/>
                <a:gridCol w="1049200"/>
                <a:gridCol w="1049200"/>
                <a:gridCol w="104920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Estatísticas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Alternativas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A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B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C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u="none" strike="noStrike" dirty="0">
                          <a:effectLst/>
                        </a:rPr>
                        <a:t>D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% Total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35,7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29,5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16,6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 smtClean="0">
                          <a:effectLst/>
                        </a:rPr>
                        <a:t>18,2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071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9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89"/>
          </a:xfrm>
        </p:spPr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Exemplo de 1 item de Prova </a:t>
            </a:r>
            <a:r>
              <a:rPr lang="pt-BR" b="1" dirty="0" err="1">
                <a:solidFill>
                  <a:schemeClr val="tx2"/>
                </a:solidFill>
              </a:rPr>
              <a:t>SisPAE</a:t>
            </a:r>
            <a:r>
              <a:rPr lang="pt-BR" b="1" dirty="0">
                <a:solidFill>
                  <a:schemeClr val="tx2"/>
                </a:solidFill>
              </a:rPr>
              <a:t>  </a:t>
            </a:r>
            <a:r>
              <a:rPr lang="pt-BR" b="1" dirty="0" smtClean="0">
                <a:solidFill>
                  <a:schemeClr val="tx2"/>
                </a:solidFill>
              </a:rPr>
              <a:t>2014</a:t>
            </a:r>
            <a:br>
              <a:rPr lang="pt-BR" b="1" dirty="0" smtClean="0">
                <a:solidFill>
                  <a:schemeClr val="tx2"/>
                </a:solidFill>
              </a:rPr>
            </a:br>
            <a:r>
              <a:rPr lang="pt-BR" b="1" dirty="0" smtClean="0">
                <a:solidFill>
                  <a:schemeClr val="tx2"/>
                </a:solidFill>
              </a:rPr>
              <a:t>  3ª EM </a:t>
            </a:r>
            <a:r>
              <a:rPr lang="pt-BR" b="1" dirty="0">
                <a:solidFill>
                  <a:schemeClr val="tx2"/>
                </a:solidFill>
              </a:rPr>
              <a:t>Matemática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6605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455291"/>
              </p:ext>
            </p:extLst>
          </p:nvPr>
        </p:nvGraphicFramePr>
        <p:xfrm>
          <a:off x="1763689" y="5377780"/>
          <a:ext cx="7056783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383"/>
                <a:gridCol w="1120680"/>
                <a:gridCol w="1120680"/>
                <a:gridCol w="1120680"/>
                <a:gridCol w="1120680"/>
                <a:gridCol w="1120680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Estatísticas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Alternativas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B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C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>
                          <a:effectLst/>
                        </a:rPr>
                        <a:t>D</a:t>
                      </a:r>
                      <a:endParaRPr lang="pt-BR" sz="2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E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% Total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24,7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25,3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17,7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effectLst/>
                        </a:rPr>
                        <a:t>15,0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173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485" y="3855318"/>
            <a:ext cx="96996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6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1014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b="1" dirty="0" err="1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SisPAE</a:t>
            </a:r>
            <a:r>
              <a:rPr lang="pt-BR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: 2014, 2015 e 2016 </a:t>
            </a:r>
            <a:endParaRPr lang="pt-BR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externa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Larga escala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Censitária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Língua Portuguesa e Matemática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Fundamental (EF) - Redes públicas estadual e municipal 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Ensino Médio (EM) - Rede estadual</a:t>
            </a:r>
          </a:p>
          <a:p>
            <a:pPr>
              <a:buClr>
                <a:schemeClr val="tx2"/>
              </a:buClr>
            </a:pPr>
            <a:r>
              <a:rPr lang="pt-BR" dirty="0" smtClean="0">
                <a:ea typeface="Verdana" pitchFamily="34" charset="0"/>
                <a:cs typeface="Verdana" pitchFamily="34" charset="0"/>
              </a:rPr>
              <a:t>144 municípios do Estado do Pará.</a:t>
            </a:r>
            <a:endParaRPr lang="pt-BR" dirty="0"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9"/>
          <p:cNvGrpSpPr/>
          <p:nvPr/>
        </p:nvGrpSpPr>
        <p:grpSpPr>
          <a:xfrm>
            <a:off x="251520" y="5841368"/>
            <a:ext cx="8567689" cy="900000"/>
            <a:chOff x="153366" y="5661368"/>
            <a:chExt cx="8567689" cy="90000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366" y="5661368"/>
              <a:ext cx="1970423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5661368"/>
              <a:ext cx="1770000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5661368"/>
              <a:ext cx="1740895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6" descr="logo_vunes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92280" y="5989867"/>
              <a:ext cx="1628775" cy="571501"/>
            </a:xfrm>
            <a:prstGeom prst="rect">
              <a:avLst/>
            </a:prstGeom>
            <a:noFill/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66" y="1700808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e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547664" y="1772815"/>
            <a:ext cx="6480720" cy="2592289"/>
            <a:chOff x="971600" y="1772815"/>
            <a:chExt cx="6480720" cy="2592289"/>
          </a:xfrm>
        </p:grpSpPr>
        <p:sp>
          <p:nvSpPr>
            <p:cNvPr id="17" name="CaixaDeTexto 16"/>
            <p:cNvSpPr txBox="1"/>
            <p:nvPr/>
          </p:nvSpPr>
          <p:spPr>
            <a:xfrm>
              <a:off x="1403648" y="1772815"/>
              <a:ext cx="6048672" cy="259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pt-BR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 que é que as médias </a:t>
              </a:r>
              <a:r>
                <a:rPr lang="pt-BR" sz="4000" b="1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SisPAE</a:t>
              </a:r>
              <a:r>
                <a:rPr lang="pt-BR" sz="4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2014 significam?</a:t>
              </a:r>
              <a:endPara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42696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72816"/>
              <a:ext cx="465620" cy="259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do Item - TRI: Escala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382430" y="2348880"/>
            <a:ext cx="4258816" cy="329436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sz="1200" b="1" dirty="0">
              <a:solidFill>
                <a:srgbClr val="C00000"/>
              </a:solidFill>
            </a:endParaRP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323529" y="2472288"/>
            <a:ext cx="4104456" cy="327970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b="1" dirty="0" err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SisPAE</a:t>
            </a:r>
            <a:r>
              <a:rPr lang="pt-BR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possui uma escala</a:t>
            </a:r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levando em conta sua respectiva média e desvio padrão. </a:t>
            </a:r>
          </a:p>
          <a:p>
            <a:pPr algn="just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exemplificar, consideremos uma escala arbitrária, na ilustração percebe-se que o indivíduo A está no ponto 2 da escala (dois desvios-padrão acima da média) e o indivíduo B está no ponto -1 (um desvio-padrão abaixo da média).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8604358" y="4293112"/>
            <a:ext cx="0" cy="14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219982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-2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86805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-1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56758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0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20538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7801996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439794" y="39330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141044" y="2313746"/>
            <a:ext cx="3384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Escala arbitrária de proficiência (0,1)</a:t>
            </a:r>
            <a:endParaRPr lang="pt-BR" sz="2400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com Canto Diagonal Aparado 19"/>
          <p:cNvSpPr/>
          <p:nvPr/>
        </p:nvSpPr>
        <p:spPr>
          <a:xfrm>
            <a:off x="5219982" y="3283243"/>
            <a:ext cx="108012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Média </a:t>
            </a:r>
            <a:r>
              <a:rPr lang="pt-B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com Canto Diagonal Aparado 20"/>
          <p:cNvSpPr/>
          <p:nvPr/>
        </p:nvSpPr>
        <p:spPr>
          <a:xfrm>
            <a:off x="6516126" y="3283243"/>
            <a:ext cx="1800200" cy="341173"/>
          </a:xfrm>
          <a:prstGeom prst="snip2DiagRect">
            <a:avLst/>
          </a:prstGeom>
          <a:solidFill>
            <a:schemeClr val="bg1">
              <a:lumMod val="85000"/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Desvio-padrão</a:t>
            </a:r>
            <a:endParaRPr lang="pt-BR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Conector de seta reta 21"/>
          <p:cNvCxnSpPr>
            <a:stCxn id="20" idx="1"/>
          </p:cNvCxnSpPr>
          <p:nvPr/>
        </p:nvCxnSpPr>
        <p:spPr>
          <a:xfrm>
            <a:off x="5760042" y="3624416"/>
            <a:ext cx="842400" cy="398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21" idx="1"/>
            <a:endCxn id="3" idx="1"/>
          </p:cNvCxnSpPr>
          <p:nvPr/>
        </p:nvCxnSpPr>
        <p:spPr>
          <a:xfrm flipH="1">
            <a:off x="7038555" y="3624416"/>
            <a:ext cx="377671" cy="29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23"/>
          <p:cNvGrpSpPr/>
          <p:nvPr/>
        </p:nvGrpSpPr>
        <p:grpSpPr>
          <a:xfrm>
            <a:off x="7663131" y="4508871"/>
            <a:ext cx="611292" cy="864345"/>
            <a:chOff x="921259" y="3291029"/>
            <a:chExt cx="467248" cy="751589"/>
          </a:xfrm>
        </p:grpSpPr>
        <p:sp>
          <p:nvSpPr>
            <p:cNvPr id="25" name="Paralelogramo 24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4" name="Grupo 25"/>
            <p:cNvGrpSpPr/>
            <p:nvPr/>
          </p:nvGrpSpPr>
          <p:grpSpPr>
            <a:xfrm>
              <a:off x="921259" y="3291029"/>
              <a:ext cx="467248" cy="751589"/>
              <a:chOff x="629039" y="2355726"/>
              <a:chExt cx="558658" cy="956025"/>
            </a:xfrm>
          </p:grpSpPr>
          <p:grpSp>
            <p:nvGrpSpPr>
              <p:cNvPr id="5" name="Grupo 26"/>
              <p:cNvGrpSpPr/>
              <p:nvPr/>
            </p:nvGrpSpPr>
            <p:grpSpPr>
              <a:xfrm>
                <a:off x="629039" y="2355726"/>
                <a:ext cx="558658" cy="954667"/>
                <a:chOff x="629039" y="2355726"/>
                <a:chExt cx="558658" cy="954667"/>
              </a:xfrm>
            </p:grpSpPr>
            <p:sp>
              <p:nvSpPr>
                <p:cNvPr id="29" name="Paralelogramo 28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6" name="Grupo 29"/>
                <p:cNvGrpSpPr/>
                <p:nvPr/>
              </p:nvGrpSpPr>
              <p:grpSpPr>
                <a:xfrm>
                  <a:off x="629039" y="2355726"/>
                  <a:ext cx="558658" cy="677185"/>
                  <a:chOff x="629039" y="2355726"/>
                  <a:chExt cx="558658" cy="677185"/>
                </a:xfrm>
              </p:grpSpPr>
              <p:grpSp>
                <p:nvGrpSpPr>
                  <p:cNvPr id="8" name="Grupo 32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41" name="Lua 40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9" name="Grupo 41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43" name="Fluxograma: Conector 42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4" name="Lua 43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5" name="Lua 44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46" name="Lua 45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24" name="Grupo 33"/>
                  <p:cNvGrpSpPr/>
                  <p:nvPr/>
                </p:nvGrpSpPr>
                <p:grpSpPr>
                  <a:xfrm>
                    <a:off x="629039" y="2355726"/>
                    <a:ext cx="540611" cy="677185"/>
                    <a:chOff x="629039" y="2352282"/>
                    <a:chExt cx="540611" cy="677185"/>
                  </a:xfrm>
                </p:grpSpPr>
                <p:sp>
                  <p:nvSpPr>
                    <p:cNvPr id="35" name="Lua 34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6" name="Lua 35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7" name="Trapezoide 36"/>
                    <p:cNvSpPr/>
                    <p:nvPr/>
                  </p:nvSpPr>
                  <p:spPr>
                    <a:xfrm>
                      <a:off x="708472" y="2743717"/>
                      <a:ext cx="400838" cy="244047"/>
                    </a:xfrm>
                    <a:prstGeom prst="trapezoid">
                      <a:avLst/>
                    </a:prstGeom>
                    <a:solidFill>
                      <a:schemeClr val="accent5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8" name="Nuvem 37"/>
                    <p:cNvSpPr/>
                    <p:nvPr/>
                  </p:nvSpPr>
                  <p:spPr>
                    <a:xfrm>
                      <a:off x="699922" y="2352282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39" name="Nuvem 38"/>
                    <p:cNvSpPr/>
                    <p:nvPr/>
                  </p:nvSpPr>
                  <p:spPr>
                    <a:xfrm>
                      <a:off x="629039" y="2441690"/>
                      <a:ext cx="141767" cy="253499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40" name="Nuvem 39"/>
                    <p:cNvSpPr/>
                    <p:nvPr/>
                  </p:nvSpPr>
                  <p:spPr>
                    <a:xfrm flipH="1">
                      <a:off x="1036017" y="2416745"/>
                      <a:ext cx="133633" cy="248680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31" name="Trapezoide 30"/>
                <p:cNvSpPr/>
                <p:nvPr/>
              </p:nvSpPr>
              <p:spPr>
                <a:xfrm>
                  <a:off x="691996" y="2987764"/>
                  <a:ext cx="427704" cy="119455"/>
                </a:xfrm>
                <a:prstGeom prst="trapezoid">
                  <a:avLst/>
                </a:prstGeom>
                <a:solidFill>
                  <a:schemeClr val="accent5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32" name="Fluxograma: Processo alternativo 31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rgbClr val="000000">
                    <a:alpha val="85000"/>
                  </a:srgb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28" name="Fluxograma: Processo alternativo 27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rgbClr val="000000">
                  <a:alpha val="85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26" name="Grupo 46"/>
          <p:cNvGrpSpPr/>
          <p:nvPr/>
        </p:nvGrpSpPr>
        <p:grpSpPr>
          <a:xfrm>
            <a:off x="5796046" y="4529730"/>
            <a:ext cx="611292" cy="843486"/>
            <a:chOff x="921259" y="3309165"/>
            <a:chExt cx="467248" cy="733451"/>
          </a:xfrm>
        </p:grpSpPr>
        <p:sp>
          <p:nvSpPr>
            <p:cNvPr id="48" name="Paralelogramo 47"/>
            <p:cNvSpPr/>
            <p:nvPr/>
          </p:nvSpPr>
          <p:spPr>
            <a:xfrm rot="11580000" flipH="1">
              <a:off x="1038059" y="3862290"/>
              <a:ext cx="87318" cy="138678"/>
            </a:xfrm>
            <a:prstGeom prst="parallelogram">
              <a:avLst/>
            </a:prstGeom>
            <a:solidFill>
              <a:schemeClr val="accent6">
                <a:lumMod val="40000"/>
                <a:lumOff val="60000"/>
                <a:alpha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27" name="Grupo 48"/>
            <p:cNvGrpSpPr/>
            <p:nvPr/>
          </p:nvGrpSpPr>
          <p:grpSpPr>
            <a:xfrm>
              <a:off x="921259" y="3309165"/>
              <a:ext cx="467248" cy="733451"/>
              <a:chOff x="629039" y="2378797"/>
              <a:chExt cx="558658" cy="932954"/>
            </a:xfrm>
          </p:grpSpPr>
          <p:grpSp>
            <p:nvGrpSpPr>
              <p:cNvPr id="30" name="Grupo 49"/>
              <p:cNvGrpSpPr/>
              <p:nvPr/>
            </p:nvGrpSpPr>
            <p:grpSpPr>
              <a:xfrm>
                <a:off x="629039" y="2378797"/>
                <a:ext cx="558658" cy="931596"/>
                <a:chOff x="629039" y="2378797"/>
                <a:chExt cx="558658" cy="931596"/>
              </a:xfrm>
            </p:grpSpPr>
            <p:sp>
              <p:nvSpPr>
                <p:cNvPr id="52" name="Paralelogramo 51"/>
                <p:cNvSpPr/>
                <p:nvPr/>
              </p:nvSpPr>
              <p:spPr>
                <a:xfrm rot="-11580000" flipH="1" flipV="1">
                  <a:off x="950970" y="3098683"/>
                  <a:ext cx="104400" cy="176400"/>
                </a:xfrm>
                <a:prstGeom prst="parallelogram">
                  <a:avLst/>
                </a:prstGeom>
                <a:solidFill>
                  <a:schemeClr val="accent6">
                    <a:lumMod val="40000"/>
                    <a:lumOff val="6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33" name="Grupo 52"/>
                <p:cNvGrpSpPr/>
                <p:nvPr/>
              </p:nvGrpSpPr>
              <p:grpSpPr>
                <a:xfrm>
                  <a:off x="629039" y="2378797"/>
                  <a:ext cx="558658" cy="654114"/>
                  <a:chOff x="629039" y="2378797"/>
                  <a:chExt cx="558658" cy="654114"/>
                </a:xfrm>
              </p:grpSpPr>
              <p:grpSp>
                <p:nvGrpSpPr>
                  <p:cNvPr id="34" name="Grupo 54"/>
                  <p:cNvGrpSpPr/>
                  <p:nvPr/>
                </p:nvGrpSpPr>
                <p:grpSpPr>
                  <a:xfrm>
                    <a:off x="705174" y="2416745"/>
                    <a:ext cx="482523" cy="609719"/>
                    <a:chOff x="705174" y="2416745"/>
                    <a:chExt cx="482523" cy="609719"/>
                  </a:xfrm>
                </p:grpSpPr>
                <p:sp>
                  <p:nvSpPr>
                    <p:cNvPr id="60" name="Lua 59"/>
                    <p:cNvSpPr/>
                    <p:nvPr/>
                  </p:nvSpPr>
                  <p:spPr>
                    <a:xfrm flipH="1">
                      <a:off x="1036387" y="2805319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2" name="Grupo 60"/>
                    <p:cNvGrpSpPr/>
                    <p:nvPr/>
                  </p:nvGrpSpPr>
                  <p:grpSpPr>
                    <a:xfrm>
                      <a:off x="705174" y="2416745"/>
                      <a:ext cx="391113" cy="334357"/>
                      <a:chOff x="2391121" y="3888957"/>
                      <a:chExt cx="209194" cy="176916"/>
                    </a:xfrm>
                  </p:grpSpPr>
                  <p:sp>
                    <p:nvSpPr>
                      <p:cNvPr id="62" name="Fluxograma: Conector 61"/>
                      <p:cNvSpPr/>
                      <p:nvPr/>
                    </p:nvSpPr>
                    <p:spPr>
                      <a:xfrm>
                        <a:off x="2391121" y="3888957"/>
                        <a:ext cx="209194" cy="176916"/>
                      </a:xfrm>
                      <a:prstGeom prst="flowChartConnector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3" name="Lua 62"/>
                      <p:cNvSpPr/>
                      <p:nvPr/>
                    </p:nvSpPr>
                    <p:spPr>
                      <a:xfrm rot="16200000">
                        <a:off x="2483983" y="3982063"/>
                        <a:ext cx="30541" cy="57114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4" name="Lua 63"/>
                      <p:cNvSpPr/>
                      <p:nvPr/>
                    </p:nvSpPr>
                    <p:spPr>
                      <a:xfrm rot="16200000">
                        <a:off x="245948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5" name="Lua 64"/>
                      <p:cNvSpPr/>
                      <p:nvPr/>
                    </p:nvSpPr>
                    <p:spPr>
                      <a:xfrm rot="16200000">
                        <a:off x="2518473" y="3957578"/>
                        <a:ext cx="13569" cy="32099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50000"/>
                          <a:alpha val="85000"/>
                        </a:schemeClr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</p:grpSp>
              <p:grpSp>
                <p:nvGrpSpPr>
                  <p:cNvPr id="47" name="Grupo 55"/>
                  <p:cNvGrpSpPr/>
                  <p:nvPr/>
                </p:nvGrpSpPr>
                <p:grpSpPr>
                  <a:xfrm>
                    <a:off x="629039" y="2378797"/>
                    <a:ext cx="480153" cy="654114"/>
                    <a:chOff x="629039" y="2375353"/>
                    <a:chExt cx="480153" cy="654114"/>
                  </a:xfrm>
                </p:grpSpPr>
                <p:sp>
                  <p:nvSpPr>
                    <p:cNvPr id="57" name="Lua 56"/>
                    <p:cNvSpPr/>
                    <p:nvPr/>
                  </p:nvSpPr>
                  <p:spPr>
                    <a:xfrm rot="16200000">
                      <a:off x="878480" y="2593288"/>
                      <a:ext cx="57720" cy="106781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8" name="Lua 57"/>
                    <p:cNvSpPr/>
                    <p:nvPr/>
                  </p:nvSpPr>
                  <p:spPr>
                    <a:xfrm>
                      <a:off x="629039" y="2808322"/>
                      <a:ext cx="151310" cy="22114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9" name="Nuvem 58"/>
                    <p:cNvSpPr/>
                    <p:nvPr/>
                  </p:nvSpPr>
                  <p:spPr>
                    <a:xfrm>
                      <a:off x="699922" y="2375353"/>
                      <a:ext cx="409270" cy="178452"/>
                    </a:xfrm>
                    <a:prstGeom prst="cloud">
                      <a:avLst/>
                    </a:prstGeom>
                    <a:solidFill>
                      <a:schemeClr val="tx1">
                        <a:alpha val="9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sp>
              <p:nvSpPr>
                <p:cNvPr id="54" name="Fluxograma: Processo alternativo 53"/>
                <p:cNvSpPr/>
                <p:nvPr/>
              </p:nvSpPr>
              <p:spPr>
                <a:xfrm>
                  <a:off x="770806" y="3222018"/>
                  <a:ext cx="104870" cy="88375"/>
                </a:xfrm>
                <a:prstGeom prst="flowChartAlternateProcess">
                  <a:avLst/>
                </a:prstGeom>
                <a:solidFill>
                  <a:schemeClr val="tx2">
                    <a:lumMod val="50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51" name="Fluxograma: Processo alternativo 50"/>
              <p:cNvSpPr/>
              <p:nvPr/>
            </p:nvSpPr>
            <p:spPr>
              <a:xfrm>
                <a:off x="954524" y="3223376"/>
                <a:ext cx="104870" cy="88375"/>
              </a:xfrm>
              <a:prstGeom prst="flowChartAlternateProcess">
                <a:avLst/>
              </a:prstGeom>
              <a:solidFill>
                <a:schemeClr val="tx2">
                  <a:lumMod val="5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66" name="Retângulo 65"/>
          <p:cNvSpPr/>
          <p:nvPr/>
        </p:nvSpPr>
        <p:spPr>
          <a:xfrm>
            <a:off x="5929788" y="5038679"/>
            <a:ext cx="360040" cy="161185"/>
          </a:xfrm>
          <a:prstGeom prst="rect">
            <a:avLst/>
          </a:prstGeom>
          <a:solidFill>
            <a:schemeClr val="tx1"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5929788" y="4838262"/>
            <a:ext cx="360040" cy="216041"/>
          </a:xfrm>
          <a:prstGeom prst="roundRect">
            <a:avLst/>
          </a:prstGeom>
          <a:solidFill>
            <a:srgbClr val="0070C0">
              <a:alpha val="8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67"/>
          <p:cNvSpPr txBox="1"/>
          <p:nvPr/>
        </p:nvSpPr>
        <p:spPr>
          <a:xfrm>
            <a:off x="5973533" y="4767252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7831320" y="4793967"/>
            <a:ext cx="14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  <p:grpSp>
        <p:nvGrpSpPr>
          <p:cNvPr id="49" name="Grupo 69"/>
          <p:cNvGrpSpPr/>
          <p:nvPr/>
        </p:nvGrpSpPr>
        <p:grpSpPr>
          <a:xfrm>
            <a:off x="4652886" y="4293096"/>
            <a:ext cx="4032448" cy="144016"/>
            <a:chOff x="4788024" y="2643758"/>
            <a:chExt cx="4032448" cy="144016"/>
          </a:xfrm>
        </p:grpSpPr>
        <p:cxnSp>
          <p:nvCxnSpPr>
            <p:cNvPr id="71" name="Conector reto 70"/>
            <p:cNvCxnSpPr/>
            <p:nvPr/>
          </p:nvCxnSpPr>
          <p:spPr>
            <a:xfrm>
              <a:off x="4788024" y="2715766"/>
              <a:ext cx="40324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V="1">
              <a:off x="6876256" y="2643774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V="1">
              <a:off x="7524328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V="1">
              <a:off x="810039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V="1">
              <a:off x="6228184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V="1">
              <a:off x="558011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V="1">
              <a:off x="4860032" y="2643758"/>
              <a:ext cx="0" cy="144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CaixaDeTexto 77"/>
          <p:cNvSpPr txBox="1"/>
          <p:nvPr/>
        </p:nvSpPr>
        <p:spPr>
          <a:xfrm>
            <a:off x="4499992" y="39443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-3</a:t>
            </a:r>
            <a:endParaRPr lang="pt-BR" dirty="0"/>
          </a:p>
        </p:txBody>
      </p:sp>
      <p:sp>
        <p:nvSpPr>
          <p:cNvPr id="3" name="Chave direita 2"/>
          <p:cNvSpPr/>
          <p:nvPr/>
        </p:nvSpPr>
        <p:spPr>
          <a:xfrm rot="5400000" flipH="1" flipV="1">
            <a:off x="6984555" y="3644778"/>
            <a:ext cx="108000" cy="648000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Teoria da Resposta ao Item – TRI</a:t>
            </a:r>
            <a:b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683568" y="20753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considera a média e o desvio-padrão (250,50). </a:t>
            </a: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35968" y="2911584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A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adota a mesma métrica do Escala do </a:t>
            </a:r>
            <a:r>
              <a:rPr lang="pt-BR" sz="24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Saeb</a:t>
            </a: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Pode-se verificar por meio da proficiência obtida pelo aluno em que ponto ele se encontra na escala e assim verificar o seu respectivo nível de desempenho</a:t>
            </a:r>
            <a:r>
              <a:rPr lang="pt-BR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pt-BR" sz="1600" b="1" dirty="0" smtClean="0">
              <a:solidFill>
                <a:srgbClr val="C00000"/>
              </a:solidFill>
            </a:endParaRPr>
          </a:p>
          <a:p>
            <a:pPr marL="342900" indent="-34290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400" dirty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6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o 6"/>
          <p:cNvGrpSpPr/>
          <p:nvPr/>
        </p:nvGrpSpPr>
        <p:grpSpPr>
          <a:xfrm>
            <a:off x="4124510" y="4910430"/>
            <a:ext cx="761746" cy="676517"/>
            <a:chOff x="827584" y="1563638"/>
            <a:chExt cx="669422" cy="594509"/>
          </a:xfrm>
        </p:grpSpPr>
        <p:grpSp>
          <p:nvGrpSpPr>
            <p:cNvPr id="3" name="Grupo 9"/>
            <p:cNvGrpSpPr/>
            <p:nvPr/>
          </p:nvGrpSpPr>
          <p:grpSpPr>
            <a:xfrm>
              <a:off x="827584" y="1563638"/>
              <a:ext cx="669422" cy="594509"/>
              <a:chOff x="971600" y="1620209"/>
              <a:chExt cx="669422" cy="594509"/>
            </a:xfrm>
          </p:grpSpPr>
          <p:sp>
            <p:nvSpPr>
              <p:cNvPr id="20" name="Lua 19"/>
              <p:cNvSpPr/>
              <p:nvPr/>
            </p:nvSpPr>
            <p:spPr>
              <a:xfrm flipH="1">
                <a:off x="1350984" y="1859921"/>
                <a:ext cx="80931" cy="117013"/>
              </a:xfrm>
              <a:prstGeom prst="moon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grpSp>
            <p:nvGrpSpPr>
              <p:cNvPr id="4" name="Grupo 20"/>
              <p:cNvGrpSpPr/>
              <p:nvPr/>
            </p:nvGrpSpPr>
            <p:grpSpPr>
              <a:xfrm>
                <a:off x="971600" y="1620209"/>
                <a:ext cx="669422" cy="594509"/>
                <a:chOff x="2188893" y="3854848"/>
                <a:chExt cx="669422" cy="594509"/>
              </a:xfrm>
            </p:grpSpPr>
            <p:grpSp>
              <p:nvGrpSpPr>
                <p:cNvPr id="5" name="Grupo 21"/>
                <p:cNvGrpSpPr/>
                <p:nvPr/>
              </p:nvGrpSpPr>
              <p:grpSpPr>
                <a:xfrm>
                  <a:off x="2391121" y="3888957"/>
                  <a:ext cx="209194" cy="176916"/>
                  <a:chOff x="2391121" y="3888957"/>
                  <a:chExt cx="209194" cy="176916"/>
                </a:xfrm>
              </p:grpSpPr>
              <p:sp>
                <p:nvSpPr>
                  <p:cNvPr id="33" name="Fluxograma: Conector 32"/>
                  <p:cNvSpPr/>
                  <p:nvPr/>
                </p:nvSpPr>
                <p:spPr>
                  <a:xfrm>
                    <a:off x="2391121" y="3888957"/>
                    <a:ext cx="209194" cy="176916"/>
                  </a:xfrm>
                  <a:prstGeom prst="flowChartConnector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4" name="Lua 33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5" name="Lua 34"/>
                  <p:cNvSpPr/>
                  <p:nvPr/>
                </p:nvSpPr>
                <p:spPr>
                  <a:xfrm rot="16200000">
                    <a:off x="245948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6" name="Lua 35"/>
                  <p:cNvSpPr/>
                  <p:nvPr/>
                </p:nvSpPr>
                <p:spPr>
                  <a:xfrm rot="16200000">
                    <a:off x="2518473" y="3957578"/>
                    <a:ext cx="13569" cy="32099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  <a:alpha val="8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grpSp>
              <p:nvGrpSpPr>
                <p:cNvPr id="6" name="Grupo 22"/>
                <p:cNvGrpSpPr/>
                <p:nvPr/>
              </p:nvGrpSpPr>
              <p:grpSpPr>
                <a:xfrm>
                  <a:off x="2188893" y="3854848"/>
                  <a:ext cx="669422" cy="594509"/>
                  <a:chOff x="2188893" y="3854848"/>
                  <a:chExt cx="669422" cy="594509"/>
                </a:xfrm>
              </p:grpSpPr>
              <p:sp>
                <p:nvSpPr>
                  <p:cNvPr id="24" name="Trapezoide 23"/>
                  <p:cNvSpPr/>
                  <p:nvPr/>
                </p:nvSpPr>
                <p:spPr>
                  <a:xfrm>
                    <a:off x="2188893" y="4191095"/>
                    <a:ext cx="669422" cy="180783"/>
                  </a:xfrm>
                  <a:prstGeom prst="trapezoid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5" name="Retângulo 24"/>
                  <p:cNvSpPr/>
                  <p:nvPr/>
                </p:nvSpPr>
                <p:spPr>
                  <a:xfrm>
                    <a:off x="2188893" y="4371879"/>
                    <a:ext cx="669422" cy="77478"/>
                  </a:xfrm>
                  <a:prstGeom prst="rect">
                    <a:avLst/>
                  </a:prstGeom>
                  <a:solidFill>
                    <a:srgbClr val="2D57CD"/>
                  </a:solidFill>
                  <a:ln w="9525">
                    <a:solidFill>
                      <a:schemeClr val="accent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6" name="Lua 25"/>
                  <p:cNvSpPr/>
                  <p:nvPr/>
                </p:nvSpPr>
                <p:spPr>
                  <a:xfrm rot="16200000">
                    <a:off x="2483983" y="3982063"/>
                    <a:ext cx="30541" cy="57114"/>
                  </a:xfrm>
                  <a:prstGeom prst="moon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7" name="Lua 26"/>
                  <p:cNvSpPr/>
                  <p:nvPr/>
                </p:nvSpPr>
                <p:spPr>
                  <a:xfrm>
                    <a:off x="2350399" y="4096149"/>
                    <a:ext cx="80931" cy="117013"/>
                  </a:xfrm>
                  <a:prstGeom prst="moon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8" name="Retângulo 27"/>
                  <p:cNvSpPr/>
                  <p:nvPr/>
                </p:nvSpPr>
                <p:spPr>
                  <a:xfrm>
                    <a:off x="2439926" y="4204546"/>
                    <a:ext cx="167355" cy="10270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29" name="Trapezoide 28"/>
                  <p:cNvSpPr/>
                  <p:nvPr/>
                </p:nvSpPr>
                <p:spPr>
                  <a:xfrm>
                    <a:off x="2392885" y="4061965"/>
                    <a:ext cx="214396" cy="129131"/>
                  </a:xfrm>
                  <a:prstGeom prst="trapezoid">
                    <a:avLst/>
                  </a:prstGeom>
                  <a:solidFill>
                    <a:schemeClr val="accent3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0" name="Nuvem 29"/>
                  <p:cNvSpPr/>
                  <p:nvPr/>
                </p:nvSpPr>
                <p:spPr>
                  <a:xfrm>
                    <a:off x="2388312" y="3854848"/>
                    <a:ext cx="218906" cy="94423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1" name="Nuvem 30"/>
                  <p:cNvSpPr/>
                  <p:nvPr/>
                </p:nvSpPr>
                <p:spPr>
                  <a:xfrm>
                    <a:off x="2350399" y="3902156"/>
                    <a:ext cx="75827" cy="13413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32" name="Nuvem 31"/>
                  <p:cNvSpPr/>
                  <p:nvPr/>
                </p:nvSpPr>
                <p:spPr>
                  <a:xfrm flipH="1">
                    <a:off x="2568079" y="3888957"/>
                    <a:ext cx="71476" cy="131582"/>
                  </a:xfrm>
                  <a:prstGeom prst="cloud">
                    <a:avLst/>
                  </a:prstGeom>
                  <a:solidFill>
                    <a:schemeClr val="tx1">
                      <a:alpha val="95000"/>
                    </a:schemeClr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</p:grpSp>
        <p:grpSp>
          <p:nvGrpSpPr>
            <p:cNvPr id="7" name="Grupo 10"/>
            <p:cNvGrpSpPr/>
            <p:nvPr/>
          </p:nvGrpSpPr>
          <p:grpSpPr>
            <a:xfrm>
              <a:off x="1115616" y="1928269"/>
              <a:ext cx="103704" cy="65913"/>
              <a:chOff x="2472479" y="4229859"/>
              <a:chExt cx="103704" cy="65913"/>
            </a:xfrm>
          </p:grpSpPr>
          <p:sp>
            <p:nvSpPr>
              <p:cNvPr id="17" name="Forma livre 16"/>
              <p:cNvSpPr/>
              <p:nvPr/>
            </p:nvSpPr>
            <p:spPr>
              <a:xfrm>
                <a:off x="2477022" y="4252063"/>
                <a:ext cx="96914" cy="15077"/>
              </a:xfrm>
              <a:custGeom>
                <a:avLst/>
                <a:gdLst>
                  <a:gd name="connsiteX0" fmla="*/ 138034 w 138034"/>
                  <a:gd name="connsiteY0" fmla="*/ 43559 h 60909"/>
                  <a:gd name="connsiteX1" fmla="*/ 112154 w 138034"/>
                  <a:gd name="connsiteY1" fmla="*/ 427 h 60909"/>
                  <a:gd name="connsiteX2" fmla="*/ 94902 w 138034"/>
                  <a:gd name="connsiteY2" fmla="*/ 26306 h 60909"/>
                  <a:gd name="connsiteX3" fmla="*/ 34517 w 138034"/>
                  <a:gd name="connsiteY3" fmla="*/ 43559 h 60909"/>
                  <a:gd name="connsiteX4" fmla="*/ 8637 w 138034"/>
                  <a:gd name="connsiteY4" fmla="*/ 26306 h 60909"/>
                  <a:gd name="connsiteX5" fmla="*/ 11 w 138034"/>
                  <a:gd name="connsiteY5" fmla="*/ 52185 h 60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8034" h="60909">
                    <a:moveTo>
                      <a:pt x="138034" y="43559"/>
                    </a:moveTo>
                    <a:cubicBezTo>
                      <a:pt x="129407" y="29182"/>
                      <a:pt x="127722" y="6654"/>
                      <a:pt x="112154" y="427"/>
                    </a:cubicBezTo>
                    <a:cubicBezTo>
                      <a:pt x="102528" y="-3423"/>
                      <a:pt x="102998" y="19829"/>
                      <a:pt x="94902" y="26306"/>
                    </a:cubicBezTo>
                    <a:cubicBezTo>
                      <a:pt x="89275" y="30807"/>
                      <a:pt x="36774" y="42995"/>
                      <a:pt x="34517" y="43559"/>
                    </a:cubicBezTo>
                    <a:cubicBezTo>
                      <a:pt x="25890" y="37808"/>
                      <a:pt x="17910" y="21669"/>
                      <a:pt x="8637" y="26306"/>
                    </a:cubicBezTo>
                    <a:cubicBezTo>
                      <a:pt x="-686" y="30968"/>
                      <a:pt x="11" y="80583"/>
                      <a:pt x="11" y="52185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8" name="Forma livre 17"/>
              <p:cNvSpPr/>
              <p:nvPr/>
            </p:nvSpPr>
            <p:spPr>
              <a:xfrm flipH="1">
                <a:off x="2472479" y="4229859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9" name="Forma livre 18"/>
              <p:cNvSpPr/>
              <p:nvPr/>
            </p:nvSpPr>
            <p:spPr>
              <a:xfrm flipH="1">
                <a:off x="2475080" y="4280695"/>
                <a:ext cx="101103" cy="15077"/>
              </a:xfrm>
              <a:custGeom>
                <a:avLst/>
                <a:gdLst>
                  <a:gd name="connsiteX0" fmla="*/ 155298 w 155298"/>
                  <a:gd name="connsiteY0" fmla="*/ 60385 h 112144"/>
                  <a:gd name="connsiteX1" fmla="*/ 138045 w 155298"/>
                  <a:gd name="connsiteY1" fmla="*/ 86264 h 112144"/>
                  <a:gd name="connsiteX2" fmla="*/ 129419 w 155298"/>
                  <a:gd name="connsiteY2" fmla="*/ 112144 h 112144"/>
                  <a:gd name="connsiteX3" fmla="*/ 120792 w 155298"/>
                  <a:gd name="connsiteY3" fmla="*/ 86264 h 112144"/>
                  <a:gd name="connsiteX4" fmla="*/ 77660 w 155298"/>
                  <a:gd name="connsiteY4" fmla="*/ 34506 h 112144"/>
                  <a:gd name="connsiteX5" fmla="*/ 60408 w 155298"/>
                  <a:gd name="connsiteY5" fmla="*/ 8627 h 112144"/>
                  <a:gd name="connsiteX6" fmla="*/ 43155 w 155298"/>
                  <a:gd name="connsiteY6" fmla="*/ 34506 h 112144"/>
                  <a:gd name="connsiteX7" fmla="*/ 25902 w 155298"/>
                  <a:gd name="connsiteY7" fmla="*/ 0 h 112144"/>
                  <a:gd name="connsiteX8" fmla="*/ 17275 w 155298"/>
                  <a:gd name="connsiteY8" fmla="*/ 69012 h 112144"/>
                  <a:gd name="connsiteX9" fmla="*/ 8649 w 155298"/>
                  <a:gd name="connsiteY9" fmla="*/ 34506 h 112144"/>
                  <a:gd name="connsiteX10" fmla="*/ 23 w 155298"/>
                  <a:gd name="connsiteY10" fmla="*/ 17253 h 112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298" h="112144">
                    <a:moveTo>
                      <a:pt x="155298" y="60385"/>
                    </a:moveTo>
                    <a:cubicBezTo>
                      <a:pt x="149547" y="69011"/>
                      <a:pt x="142681" y="76991"/>
                      <a:pt x="138045" y="86264"/>
                    </a:cubicBezTo>
                    <a:cubicBezTo>
                      <a:pt x="133978" y="94397"/>
                      <a:pt x="138512" y="112144"/>
                      <a:pt x="129419" y="112144"/>
                    </a:cubicBezTo>
                    <a:cubicBezTo>
                      <a:pt x="120326" y="112144"/>
                      <a:pt x="124374" y="94622"/>
                      <a:pt x="120792" y="86264"/>
                    </a:cubicBezTo>
                    <a:cubicBezTo>
                      <a:pt x="103281" y="45404"/>
                      <a:pt x="110710" y="56539"/>
                      <a:pt x="77660" y="34506"/>
                    </a:cubicBezTo>
                    <a:cubicBezTo>
                      <a:pt x="71909" y="25880"/>
                      <a:pt x="70775" y="8627"/>
                      <a:pt x="60408" y="8627"/>
                    </a:cubicBezTo>
                    <a:cubicBezTo>
                      <a:pt x="50040" y="8627"/>
                      <a:pt x="53213" y="37021"/>
                      <a:pt x="43155" y="34506"/>
                    </a:cubicBezTo>
                    <a:cubicBezTo>
                      <a:pt x="30679" y="31387"/>
                      <a:pt x="31653" y="11502"/>
                      <a:pt x="25902" y="0"/>
                    </a:cubicBezTo>
                    <a:cubicBezTo>
                      <a:pt x="23026" y="23004"/>
                      <a:pt x="27643" y="48276"/>
                      <a:pt x="17275" y="69012"/>
                    </a:cubicBezTo>
                    <a:cubicBezTo>
                      <a:pt x="11973" y="79616"/>
                      <a:pt x="11906" y="45906"/>
                      <a:pt x="8649" y="34506"/>
                    </a:cubicBezTo>
                    <a:cubicBezTo>
                      <a:pt x="-886" y="1131"/>
                      <a:pt x="23" y="1042"/>
                      <a:pt x="23" y="17253"/>
                    </a:cubicBezTo>
                  </a:path>
                </a:pathLst>
              </a:cu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8" name="Grupo 12"/>
            <p:cNvGrpSpPr/>
            <p:nvPr/>
          </p:nvGrpSpPr>
          <p:grpSpPr>
            <a:xfrm>
              <a:off x="1218514" y="1684508"/>
              <a:ext cx="65106" cy="357874"/>
              <a:chOff x="2572527" y="3987160"/>
              <a:chExt cx="65106" cy="357874"/>
            </a:xfrm>
          </p:grpSpPr>
          <p:sp>
            <p:nvSpPr>
              <p:cNvPr id="14" name="Menos 13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Triângulo isósceles 14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6" name="Triângulo isósceles 15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9" name="Grupo 36"/>
          <p:cNvGrpSpPr/>
          <p:nvPr/>
        </p:nvGrpSpPr>
        <p:grpSpPr>
          <a:xfrm>
            <a:off x="5157005" y="4910011"/>
            <a:ext cx="763200" cy="676800"/>
            <a:chOff x="2413984" y="1395052"/>
            <a:chExt cx="672116" cy="614671"/>
          </a:xfrm>
        </p:grpSpPr>
        <p:grpSp>
          <p:nvGrpSpPr>
            <p:cNvPr id="10" name="Grupo 37"/>
            <p:cNvGrpSpPr/>
            <p:nvPr/>
          </p:nvGrpSpPr>
          <p:grpSpPr>
            <a:xfrm>
              <a:off x="2413984" y="1395052"/>
              <a:ext cx="672116" cy="614671"/>
              <a:chOff x="2220951" y="824097"/>
              <a:chExt cx="953454" cy="1345657"/>
            </a:xfrm>
          </p:grpSpPr>
          <p:grpSp>
            <p:nvGrpSpPr>
              <p:cNvPr id="11" name="Grupo 42"/>
              <p:cNvGrpSpPr/>
              <p:nvPr/>
            </p:nvGrpSpPr>
            <p:grpSpPr>
              <a:xfrm>
                <a:off x="2220951" y="831654"/>
                <a:ext cx="953454" cy="1338100"/>
                <a:chOff x="2826458" y="1885762"/>
                <a:chExt cx="953454" cy="1338100"/>
              </a:xfrm>
            </p:grpSpPr>
            <p:grpSp>
              <p:nvGrpSpPr>
                <p:cNvPr id="13" name="Grupo 44"/>
                <p:cNvGrpSpPr/>
                <p:nvPr/>
              </p:nvGrpSpPr>
              <p:grpSpPr>
                <a:xfrm>
                  <a:off x="2826458" y="1885762"/>
                  <a:ext cx="953454" cy="1338100"/>
                  <a:chOff x="1475656" y="1885762"/>
                  <a:chExt cx="953454" cy="1338100"/>
                </a:xfrm>
              </p:grpSpPr>
              <p:grpSp>
                <p:nvGrpSpPr>
                  <p:cNvPr id="21" name="Grupo 47"/>
                  <p:cNvGrpSpPr/>
                  <p:nvPr/>
                </p:nvGrpSpPr>
                <p:grpSpPr>
                  <a:xfrm>
                    <a:off x="1475656" y="1885762"/>
                    <a:ext cx="953454" cy="1338100"/>
                    <a:chOff x="2838426" y="3510339"/>
                    <a:chExt cx="953454" cy="1338100"/>
                  </a:xfrm>
                </p:grpSpPr>
                <p:grpSp>
                  <p:nvGrpSpPr>
                    <p:cNvPr id="22" name="Grupo 49"/>
                    <p:cNvGrpSpPr/>
                    <p:nvPr/>
                  </p:nvGrpSpPr>
                  <p:grpSpPr>
                    <a:xfrm>
                      <a:off x="2838426" y="3510339"/>
                      <a:ext cx="953454" cy="1338100"/>
                      <a:chOff x="1907704" y="2730599"/>
                      <a:chExt cx="1152128" cy="1562497"/>
                    </a:xfrm>
                  </p:grpSpPr>
                  <p:sp>
                    <p:nvSpPr>
                      <p:cNvPr id="57" name="Trapezoide 56"/>
                      <p:cNvSpPr/>
                      <p:nvPr/>
                    </p:nvSpPr>
                    <p:spPr>
                      <a:xfrm>
                        <a:off x="1907704" y="3573016"/>
                        <a:ext cx="1152128" cy="504056"/>
                      </a:xfrm>
                      <a:prstGeom prst="trapezoid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8" name="Retângulo 57"/>
                      <p:cNvSpPr/>
                      <p:nvPr/>
                    </p:nvSpPr>
                    <p:spPr>
                      <a:xfrm>
                        <a:off x="1907704" y="4077072"/>
                        <a:ext cx="1152128" cy="216024"/>
                      </a:xfrm>
                      <a:prstGeom prst="rect">
                        <a:avLst/>
                      </a:prstGeom>
                      <a:solidFill>
                        <a:srgbClr val="2D57CD"/>
                      </a:solidFill>
                      <a:ln w="9525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59" name="Fluxograma: Conector 58"/>
                      <p:cNvSpPr/>
                      <p:nvPr/>
                    </p:nvSpPr>
                    <p:spPr>
                      <a:xfrm>
                        <a:off x="2255754" y="2730599"/>
                        <a:ext cx="360040" cy="493273"/>
                      </a:xfrm>
                      <a:prstGeom prst="flowChartConnector">
                        <a:avLst/>
                      </a:prstGeom>
                      <a:solidFill>
                        <a:schemeClr val="accent2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60" name="Lua 59"/>
                      <p:cNvSpPr/>
                      <p:nvPr/>
                    </p:nvSpPr>
                    <p:spPr>
                      <a:xfrm rot="16200000">
                        <a:off x="2399282" y="3020668"/>
                        <a:ext cx="85153" cy="98297"/>
                      </a:xfrm>
                      <a:prstGeom prst="moon">
                        <a:avLst/>
                      </a:prstGeom>
                      <a:solidFill>
                        <a:schemeClr val="accent2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51" name="Lua 50"/>
                    <p:cNvSpPr/>
                    <p:nvPr/>
                  </p:nvSpPr>
                  <p:spPr>
                    <a:xfrm>
                      <a:off x="3068458" y="4005064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2" name="Lua 51"/>
                    <p:cNvSpPr/>
                    <p:nvPr/>
                  </p:nvSpPr>
                  <p:spPr>
                    <a:xfrm flipH="1">
                      <a:off x="3376611" y="4005070"/>
                      <a:ext cx="115269" cy="279400"/>
                    </a:xfrm>
                    <a:prstGeom prst="moon">
                      <a:avLst/>
                    </a:pr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3" name="Retângulo 52"/>
                    <p:cNvSpPr/>
                    <p:nvPr/>
                  </p:nvSpPr>
                  <p:spPr>
                    <a:xfrm>
                      <a:off x="3195971" y="4263890"/>
                      <a:ext cx="238363" cy="24523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4" name="Forma livre 53"/>
                    <p:cNvSpPr/>
                    <p:nvPr/>
                  </p:nvSpPr>
                  <p:spPr>
                    <a:xfrm>
                      <a:off x="3248807" y="4377349"/>
                      <a:ext cx="138034" cy="36000"/>
                    </a:xfrm>
                    <a:custGeom>
                      <a:avLst/>
                      <a:gdLst>
                        <a:gd name="connsiteX0" fmla="*/ 138034 w 138034"/>
                        <a:gd name="connsiteY0" fmla="*/ 43559 h 60909"/>
                        <a:gd name="connsiteX1" fmla="*/ 112154 w 138034"/>
                        <a:gd name="connsiteY1" fmla="*/ 427 h 60909"/>
                        <a:gd name="connsiteX2" fmla="*/ 94902 w 138034"/>
                        <a:gd name="connsiteY2" fmla="*/ 26306 h 60909"/>
                        <a:gd name="connsiteX3" fmla="*/ 34517 w 138034"/>
                        <a:gd name="connsiteY3" fmla="*/ 43559 h 60909"/>
                        <a:gd name="connsiteX4" fmla="*/ 8637 w 138034"/>
                        <a:gd name="connsiteY4" fmla="*/ 26306 h 60909"/>
                        <a:gd name="connsiteX5" fmla="*/ 11 w 138034"/>
                        <a:gd name="connsiteY5" fmla="*/ 52185 h 60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8034" h="60909">
                          <a:moveTo>
                            <a:pt x="138034" y="43559"/>
                          </a:moveTo>
                          <a:cubicBezTo>
                            <a:pt x="129407" y="29182"/>
                            <a:pt x="127722" y="6654"/>
                            <a:pt x="112154" y="427"/>
                          </a:cubicBezTo>
                          <a:cubicBezTo>
                            <a:pt x="102528" y="-3423"/>
                            <a:pt x="102998" y="19829"/>
                            <a:pt x="94902" y="26306"/>
                          </a:cubicBezTo>
                          <a:cubicBezTo>
                            <a:pt x="89275" y="30807"/>
                            <a:pt x="36774" y="42995"/>
                            <a:pt x="34517" y="43559"/>
                          </a:cubicBezTo>
                          <a:cubicBezTo>
                            <a:pt x="25890" y="37808"/>
                            <a:pt x="17910" y="21669"/>
                            <a:pt x="8637" y="26306"/>
                          </a:cubicBezTo>
                          <a:cubicBezTo>
                            <a:pt x="-686" y="30968"/>
                            <a:pt x="11" y="80583"/>
                            <a:pt x="11" y="5218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5" name="Forma livre 54"/>
                    <p:cNvSpPr/>
                    <p:nvPr/>
                  </p:nvSpPr>
                  <p:spPr>
                    <a:xfrm flipH="1">
                      <a:off x="3242336" y="4324330"/>
                      <a:ext cx="144000" cy="36000"/>
                    </a:xfrm>
                    <a:custGeom>
                      <a:avLst/>
                      <a:gdLst>
                        <a:gd name="connsiteX0" fmla="*/ 155298 w 155298"/>
                        <a:gd name="connsiteY0" fmla="*/ 60385 h 112144"/>
                        <a:gd name="connsiteX1" fmla="*/ 138045 w 155298"/>
                        <a:gd name="connsiteY1" fmla="*/ 86264 h 112144"/>
                        <a:gd name="connsiteX2" fmla="*/ 129419 w 155298"/>
                        <a:gd name="connsiteY2" fmla="*/ 112144 h 112144"/>
                        <a:gd name="connsiteX3" fmla="*/ 120792 w 155298"/>
                        <a:gd name="connsiteY3" fmla="*/ 86264 h 112144"/>
                        <a:gd name="connsiteX4" fmla="*/ 77660 w 155298"/>
                        <a:gd name="connsiteY4" fmla="*/ 34506 h 112144"/>
                        <a:gd name="connsiteX5" fmla="*/ 60408 w 155298"/>
                        <a:gd name="connsiteY5" fmla="*/ 8627 h 112144"/>
                        <a:gd name="connsiteX6" fmla="*/ 43155 w 155298"/>
                        <a:gd name="connsiteY6" fmla="*/ 34506 h 112144"/>
                        <a:gd name="connsiteX7" fmla="*/ 25902 w 155298"/>
                        <a:gd name="connsiteY7" fmla="*/ 0 h 112144"/>
                        <a:gd name="connsiteX8" fmla="*/ 17275 w 155298"/>
                        <a:gd name="connsiteY8" fmla="*/ 69012 h 112144"/>
                        <a:gd name="connsiteX9" fmla="*/ 8649 w 155298"/>
                        <a:gd name="connsiteY9" fmla="*/ 34506 h 112144"/>
                        <a:gd name="connsiteX10" fmla="*/ 23 w 155298"/>
                        <a:gd name="connsiteY10" fmla="*/ 17253 h 112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55298" h="112144">
                          <a:moveTo>
                            <a:pt x="155298" y="60385"/>
                          </a:moveTo>
                          <a:cubicBezTo>
                            <a:pt x="149547" y="69011"/>
                            <a:pt x="142681" y="76991"/>
                            <a:pt x="138045" y="86264"/>
                          </a:cubicBezTo>
                          <a:cubicBezTo>
                            <a:pt x="133978" y="94397"/>
                            <a:pt x="138512" y="112144"/>
                            <a:pt x="129419" y="112144"/>
                          </a:cubicBezTo>
                          <a:cubicBezTo>
                            <a:pt x="120326" y="112144"/>
                            <a:pt x="124374" y="94622"/>
                            <a:pt x="120792" y="86264"/>
                          </a:cubicBezTo>
                          <a:cubicBezTo>
                            <a:pt x="103281" y="45404"/>
                            <a:pt x="110710" y="56539"/>
                            <a:pt x="77660" y="34506"/>
                          </a:cubicBezTo>
                          <a:cubicBezTo>
                            <a:pt x="71909" y="25880"/>
                            <a:pt x="70775" y="8627"/>
                            <a:pt x="60408" y="8627"/>
                          </a:cubicBezTo>
                          <a:cubicBezTo>
                            <a:pt x="50040" y="8627"/>
                            <a:pt x="53213" y="37021"/>
                            <a:pt x="43155" y="34506"/>
                          </a:cubicBezTo>
                          <a:cubicBezTo>
                            <a:pt x="30679" y="31387"/>
                            <a:pt x="31653" y="11502"/>
                            <a:pt x="25902" y="0"/>
                          </a:cubicBezTo>
                          <a:cubicBezTo>
                            <a:pt x="23026" y="23004"/>
                            <a:pt x="27643" y="48276"/>
                            <a:pt x="17275" y="69012"/>
                          </a:cubicBezTo>
                          <a:cubicBezTo>
                            <a:pt x="11973" y="79616"/>
                            <a:pt x="11906" y="45906"/>
                            <a:pt x="8649" y="34506"/>
                          </a:cubicBezTo>
                          <a:cubicBezTo>
                            <a:pt x="-886" y="1131"/>
                            <a:pt x="23" y="1042"/>
                            <a:pt x="23" y="17253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158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56" name="Trapezoide 55"/>
                    <p:cNvSpPr/>
                    <p:nvPr/>
                  </p:nvSpPr>
                  <p:spPr>
                    <a:xfrm>
                      <a:off x="3128971" y="3923440"/>
                      <a:ext cx="305363" cy="308333"/>
                    </a:xfrm>
                    <a:prstGeom prst="trapezoid">
                      <a:avLst/>
                    </a:prstGeom>
                    <a:solidFill>
                      <a:schemeClr val="accent6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49" name="Forma livre 48"/>
                  <p:cNvSpPr/>
                  <p:nvPr/>
                </p:nvSpPr>
                <p:spPr>
                  <a:xfrm flipH="1">
                    <a:off x="1883270" y="2821139"/>
                    <a:ext cx="144000" cy="3600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  <p:sp>
              <p:nvSpPr>
                <p:cNvPr id="46" name="Lua 45"/>
                <p:cNvSpPr/>
                <p:nvPr/>
              </p:nvSpPr>
              <p:spPr>
                <a:xfrm rot="16200000">
                  <a:off x="3205321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7" name="Lua 46"/>
                <p:cNvSpPr/>
                <p:nvPr/>
              </p:nvSpPr>
              <p:spPr>
                <a:xfrm rot="16200000">
                  <a:off x="3289340" y="2065075"/>
                  <a:ext cx="32400" cy="45719"/>
                </a:xfrm>
                <a:prstGeom prst="moon">
                  <a:avLst/>
                </a:prstGeom>
                <a:solidFill>
                  <a:schemeClr val="accent2">
                    <a:lumMod val="75000"/>
                    <a:alpha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sp>
            <p:nvSpPr>
              <p:cNvPr id="44" name="Nuvem 244"/>
              <p:cNvSpPr/>
              <p:nvPr/>
            </p:nvSpPr>
            <p:spPr>
              <a:xfrm>
                <a:off x="2474096" y="824097"/>
                <a:ext cx="351166" cy="225929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37209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8596 w 43256"/>
                  <a:gd name="connsiteY7" fmla="*/ 36519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6514 w 43256"/>
                  <a:gd name="connsiteY4" fmla="*/ 38949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40633"/>
                  <a:gd name="connsiteX1" fmla="*/ 5659 w 43256"/>
                  <a:gd name="connsiteY1" fmla="*/ 6766 h 40633"/>
                  <a:gd name="connsiteX2" fmla="*/ 14041 w 43256"/>
                  <a:gd name="connsiteY2" fmla="*/ 5061 h 40633"/>
                  <a:gd name="connsiteX3" fmla="*/ 22492 w 43256"/>
                  <a:gd name="connsiteY3" fmla="*/ 3291 h 40633"/>
                  <a:gd name="connsiteX4" fmla="*/ 25785 w 43256"/>
                  <a:gd name="connsiteY4" fmla="*/ 59 h 40633"/>
                  <a:gd name="connsiteX5" fmla="*/ 29869 w 43256"/>
                  <a:gd name="connsiteY5" fmla="*/ 2340 h 40633"/>
                  <a:gd name="connsiteX6" fmla="*/ 35499 w 43256"/>
                  <a:gd name="connsiteY6" fmla="*/ 549 h 40633"/>
                  <a:gd name="connsiteX7" fmla="*/ 38354 w 43256"/>
                  <a:gd name="connsiteY7" fmla="*/ 5435 h 40633"/>
                  <a:gd name="connsiteX8" fmla="*/ 42018 w 43256"/>
                  <a:gd name="connsiteY8" fmla="*/ 10177 h 40633"/>
                  <a:gd name="connsiteX9" fmla="*/ 41854 w 43256"/>
                  <a:gd name="connsiteY9" fmla="*/ 15319 h 40633"/>
                  <a:gd name="connsiteX10" fmla="*/ 43052 w 43256"/>
                  <a:gd name="connsiteY10" fmla="*/ 23181 h 40633"/>
                  <a:gd name="connsiteX11" fmla="*/ 37440 w 43256"/>
                  <a:gd name="connsiteY11" fmla="*/ 30063 h 40633"/>
                  <a:gd name="connsiteX12" fmla="*/ 35431 w 43256"/>
                  <a:gd name="connsiteY12" fmla="*/ 35960 h 40633"/>
                  <a:gd name="connsiteX13" fmla="*/ 28591 w 43256"/>
                  <a:gd name="connsiteY13" fmla="*/ 36674 h 40633"/>
                  <a:gd name="connsiteX14" fmla="*/ 23703 w 43256"/>
                  <a:gd name="connsiteY14" fmla="*/ 31842 h 40633"/>
                  <a:gd name="connsiteX15" fmla="*/ 16516 w 43256"/>
                  <a:gd name="connsiteY15" fmla="*/ 39125 h 40633"/>
                  <a:gd name="connsiteX16" fmla="*/ 5840 w 43256"/>
                  <a:gd name="connsiteY16" fmla="*/ 35331 h 40633"/>
                  <a:gd name="connsiteX17" fmla="*/ 1146 w 43256"/>
                  <a:gd name="connsiteY17" fmla="*/ 31109 h 40633"/>
                  <a:gd name="connsiteX18" fmla="*/ 2149 w 43256"/>
                  <a:gd name="connsiteY18" fmla="*/ 25410 h 40633"/>
                  <a:gd name="connsiteX19" fmla="*/ 31 w 43256"/>
                  <a:gd name="connsiteY19" fmla="*/ 19563 h 40633"/>
                  <a:gd name="connsiteX20" fmla="*/ 3899 w 43256"/>
                  <a:gd name="connsiteY20" fmla="*/ 14366 h 40633"/>
                  <a:gd name="connsiteX21" fmla="*/ 3936 w 43256"/>
                  <a:gd name="connsiteY21" fmla="*/ 14229 h 40633"/>
                  <a:gd name="connsiteX0" fmla="*/ 4729 w 43256"/>
                  <a:gd name="connsiteY0" fmla="*/ 26036 h 40633"/>
                  <a:gd name="connsiteX1" fmla="*/ 2196 w 43256"/>
                  <a:gd name="connsiteY1" fmla="*/ 25239 h 40633"/>
                  <a:gd name="connsiteX2" fmla="*/ 6964 w 43256"/>
                  <a:gd name="connsiteY2" fmla="*/ 34758 h 40633"/>
                  <a:gd name="connsiteX3" fmla="*/ 5856 w 43256"/>
                  <a:gd name="connsiteY3" fmla="*/ 35139 h 40633"/>
                  <a:gd name="connsiteX4" fmla="*/ 12691 w 43256"/>
                  <a:gd name="connsiteY4" fmla="*/ 30297 h 40633"/>
                  <a:gd name="connsiteX5" fmla="*/ 15846 w 43256"/>
                  <a:gd name="connsiteY5" fmla="*/ 28558 h 40633"/>
                  <a:gd name="connsiteX6" fmla="*/ 28863 w 43256"/>
                  <a:gd name="connsiteY6" fmla="*/ 34610 h 40633"/>
                  <a:gd name="connsiteX7" fmla="*/ 29552 w 43256"/>
                  <a:gd name="connsiteY7" fmla="*/ 29103 h 40633"/>
                  <a:gd name="connsiteX8" fmla="*/ 34165 w 43256"/>
                  <a:gd name="connsiteY8" fmla="*/ 22813 h 40633"/>
                  <a:gd name="connsiteX9" fmla="*/ 37416 w 43256"/>
                  <a:gd name="connsiteY9" fmla="*/ 29949 h 40633"/>
                  <a:gd name="connsiteX10" fmla="*/ 41834 w 43256"/>
                  <a:gd name="connsiteY10" fmla="*/ 15213 h 40633"/>
                  <a:gd name="connsiteX11" fmla="*/ 40386 w 43256"/>
                  <a:gd name="connsiteY11" fmla="*/ 17889 h 40633"/>
                  <a:gd name="connsiteX12" fmla="*/ 38360 w 43256"/>
                  <a:gd name="connsiteY12" fmla="*/ 5285 h 40633"/>
                  <a:gd name="connsiteX13" fmla="*/ 38436 w 43256"/>
                  <a:gd name="connsiteY13" fmla="*/ 6549 h 40633"/>
                  <a:gd name="connsiteX14" fmla="*/ 29114 w 43256"/>
                  <a:gd name="connsiteY14" fmla="*/ 3811 h 40633"/>
                  <a:gd name="connsiteX15" fmla="*/ 29856 w 43256"/>
                  <a:gd name="connsiteY15" fmla="*/ 2199 h 40633"/>
                  <a:gd name="connsiteX16" fmla="*/ 22177 w 43256"/>
                  <a:gd name="connsiteY16" fmla="*/ 4579 h 40633"/>
                  <a:gd name="connsiteX17" fmla="*/ 22536 w 43256"/>
                  <a:gd name="connsiteY17" fmla="*/ 3189 h 40633"/>
                  <a:gd name="connsiteX18" fmla="*/ 14036 w 43256"/>
                  <a:gd name="connsiteY18" fmla="*/ 5051 h 40633"/>
                  <a:gd name="connsiteX19" fmla="*/ 15336 w 43256"/>
                  <a:gd name="connsiteY19" fmla="*/ 6399 h 40633"/>
                  <a:gd name="connsiteX20" fmla="*/ 4163 w 43256"/>
                  <a:gd name="connsiteY20" fmla="*/ 15648 h 40633"/>
                  <a:gd name="connsiteX21" fmla="*/ 3936 w 43256"/>
                  <a:gd name="connsiteY21" fmla="*/ 14229 h 40633"/>
                  <a:gd name="connsiteX0" fmla="*/ 3936 w 43256"/>
                  <a:gd name="connsiteY0" fmla="*/ 14229 h 37867"/>
                  <a:gd name="connsiteX1" fmla="*/ 5659 w 43256"/>
                  <a:gd name="connsiteY1" fmla="*/ 6766 h 37867"/>
                  <a:gd name="connsiteX2" fmla="*/ 14041 w 43256"/>
                  <a:gd name="connsiteY2" fmla="*/ 5061 h 37867"/>
                  <a:gd name="connsiteX3" fmla="*/ 22492 w 43256"/>
                  <a:gd name="connsiteY3" fmla="*/ 3291 h 37867"/>
                  <a:gd name="connsiteX4" fmla="*/ 25785 w 43256"/>
                  <a:gd name="connsiteY4" fmla="*/ 59 h 37867"/>
                  <a:gd name="connsiteX5" fmla="*/ 29869 w 43256"/>
                  <a:gd name="connsiteY5" fmla="*/ 2340 h 37867"/>
                  <a:gd name="connsiteX6" fmla="*/ 35499 w 43256"/>
                  <a:gd name="connsiteY6" fmla="*/ 549 h 37867"/>
                  <a:gd name="connsiteX7" fmla="*/ 38354 w 43256"/>
                  <a:gd name="connsiteY7" fmla="*/ 5435 h 37867"/>
                  <a:gd name="connsiteX8" fmla="*/ 42018 w 43256"/>
                  <a:gd name="connsiteY8" fmla="*/ 10177 h 37867"/>
                  <a:gd name="connsiteX9" fmla="*/ 41854 w 43256"/>
                  <a:gd name="connsiteY9" fmla="*/ 15319 h 37867"/>
                  <a:gd name="connsiteX10" fmla="*/ 43052 w 43256"/>
                  <a:gd name="connsiteY10" fmla="*/ 23181 h 37867"/>
                  <a:gd name="connsiteX11" fmla="*/ 37440 w 43256"/>
                  <a:gd name="connsiteY11" fmla="*/ 30063 h 37867"/>
                  <a:gd name="connsiteX12" fmla="*/ 35431 w 43256"/>
                  <a:gd name="connsiteY12" fmla="*/ 35960 h 37867"/>
                  <a:gd name="connsiteX13" fmla="*/ 28591 w 43256"/>
                  <a:gd name="connsiteY13" fmla="*/ 36674 h 37867"/>
                  <a:gd name="connsiteX14" fmla="*/ 23703 w 43256"/>
                  <a:gd name="connsiteY14" fmla="*/ 31842 h 37867"/>
                  <a:gd name="connsiteX15" fmla="*/ 12693 w 43256"/>
                  <a:gd name="connsiteY15" fmla="*/ 31710 h 37867"/>
                  <a:gd name="connsiteX16" fmla="*/ 5840 w 43256"/>
                  <a:gd name="connsiteY16" fmla="*/ 35331 h 37867"/>
                  <a:gd name="connsiteX17" fmla="*/ 1146 w 43256"/>
                  <a:gd name="connsiteY17" fmla="*/ 31109 h 37867"/>
                  <a:gd name="connsiteX18" fmla="*/ 2149 w 43256"/>
                  <a:gd name="connsiteY18" fmla="*/ 25410 h 37867"/>
                  <a:gd name="connsiteX19" fmla="*/ 31 w 43256"/>
                  <a:gd name="connsiteY19" fmla="*/ 19563 h 37867"/>
                  <a:gd name="connsiteX20" fmla="*/ 3899 w 43256"/>
                  <a:gd name="connsiteY20" fmla="*/ 14366 h 37867"/>
                  <a:gd name="connsiteX21" fmla="*/ 3936 w 43256"/>
                  <a:gd name="connsiteY21" fmla="*/ 14229 h 37867"/>
                  <a:gd name="connsiteX0" fmla="*/ 4729 w 43256"/>
                  <a:gd name="connsiteY0" fmla="*/ 26036 h 37867"/>
                  <a:gd name="connsiteX1" fmla="*/ 2196 w 43256"/>
                  <a:gd name="connsiteY1" fmla="*/ 25239 h 37867"/>
                  <a:gd name="connsiteX2" fmla="*/ 6964 w 43256"/>
                  <a:gd name="connsiteY2" fmla="*/ 34758 h 37867"/>
                  <a:gd name="connsiteX3" fmla="*/ 5856 w 43256"/>
                  <a:gd name="connsiteY3" fmla="*/ 35139 h 37867"/>
                  <a:gd name="connsiteX4" fmla="*/ 12691 w 43256"/>
                  <a:gd name="connsiteY4" fmla="*/ 30297 h 37867"/>
                  <a:gd name="connsiteX5" fmla="*/ 15846 w 43256"/>
                  <a:gd name="connsiteY5" fmla="*/ 28558 h 37867"/>
                  <a:gd name="connsiteX6" fmla="*/ 28863 w 43256"/>
                  <a:gd name="connsiteY6" fmla="*/ 34610 h 37867"/>
                  <a:gd name="connsiteX7" fmla="*/ 29552 w 43256"/>
                  <a:gd name="connsiteY7" fmla="*/ 29103 h 37867"/>
                  <a:gd name="connsiteX8" fmla="*/ 34165 w 43256"/>
                  <a:gd name="connsiteY8" fmla="*/ 22813 h 37867"/>
                  <a:gd name="connsiteX9" fmla="*/ 37416 w 43256"/>
                  <a:gd name="connsiteY9" fmla="*/ 29949 h 37867"/>
                  <a:gd name="connsiteX10" fmla="*/ 41834 w 43256"/>
                  <a:gd name="connsiteY10" fmla="*/ 15213 h 37867"/>
                  <a:gd name="connsiteX11" fmla="*/ 40386 w 43256"/>
                  <a:gd name="connsiteY11" fmla="*/ 17889 h 37867"/>
                  <a:gd name="connsiteX12" fmla="*/ 38360 w 43256"/>
                  <a:gd name="connsiteY12" fmla="*/ 5285 h 37867"/>
                  <a:gd name="connsiteX13" fmla="*/ 38436 w 43256"/>
                  <a:gd name="connsiteY13" fmla="*/ 6549 h 37867"/>
                  <a:gd name="connsiteX14" fmla="*/ 29114 w 43256"/>
                  <a:gd name="connsiteY14" fmla="*/ 3811 h 37867"/>
                  <a:gd name="connsiteX15" fmla="*/ 29856 w 43256"/>
                  <a:gd name="connsiteY15" fmla="*/ 2199 h 37867"/>
                  <a:gd name="connsiteX16" fmla="*/ 22177 w 43256"/>
                  <a:gd name="connsiteY16" fmla="*/ 4579 h 37867"/>
                  <a:gd name="connsiteX17" fmla="*/ 22536 w 43256"/>
                  <a:gd name="connsiteY17" fmla="*/ 3189 h 37867"/>
                  <a:gd name="connsiteX18" fmla="*/ 14036 w 43256"/>
                  <a:gd name="connsiteY18" fmla="*/ 5051 h 37867"/>
                  <a:gd name="connsiteX19" fmla="*/ 15336 w 43256"/>
                  <a:gd name="connsiteY19" fmla="*/ 6399 h 37867"/>
                  <a:gd name="connsiteX20" fmla="*/ 4163 w 43256"/>
                  <a:gd name="connsiteY20" fmla="*/ 15648 h 37867"/>
                  <a:gd name="connsiteX21" fmla="*/ 3936 w 43256"/>
                  <a:gd name="connsiteY21" fmla="*/ 14229 h 37867"/>
                  <a:gd name="connsiteX0" fmla="*/ 3936 w 43256"/>
                  <a:gd name="connsiteY0" fmla="*/ 14229 h 38601"/>
                  <a:gd name="connsiteX1" fmla="*/ 5659 w 43256"/>
                  <a:gd name="connsiteY1" fmla="*/ 6766 h 38601"/>
                  <a:gd name="connsiteX2" fmla="*/ 14041 w 43256"/>
                  <a:gd name="connsiteY2" fmla="*/ 5061 h 38601"/>
                  <a:gd name="connsiteX3" fmla="*/ 22492 w 43256"/>
                  <a:gd name="connsiteY3" fmla="*/ 3291 h 38601"/>
                  <a:gd name="connsiteX4" fmla="*/ 25785 w 43256"/>
                  <a:gd name="connsiteY4" fmla="*/ 59 h 38601"/>
                  <a:gd name="connsiteX5" fmla="*/ 29869 w 43256"/>
                  <a:gd name="connsiteY5" fmla="*/ 2340 h 38601"/>
                  <a:gd name="connsiteX6" fmla="*/ 35499 w 43256"/>
                  <a:gd name="connsiteY6" fmla="*/ 549 h 38601"/>
                  <a:gd name="connsiteX7" fmla="*/ 38354 w 43256"/>
                  <a:gd name="connsiteY7" fmla="*/ 5435 h 38601"/>
                  <a:gd name="connsiteX8" fmla="*/ 42018 w 43256"/>
                  <a:gd name="connsiteY8" fmla="*/ 10177 h 38601"/>
                  <a:gd name="connsiteX9" fmla="*/ 41854 w 43256"/>
                  <a:gd name="connsiteY9" fmla="*/ 15319 h 38601"/>
                  <a:gd name="connsiteX10" fmla="*/ 43052 w 43256"/>
                  <a:gd name="connsiteY10" fmla="*/ 23181 h 38601"/>
                  <a:gd name="connsiteX11" fmla="*/ 37440 w 43256"/>
                  <a:gd name="connsiteY11" fmla="*/ 30063 h 38601"/>
                  <a:gd name="connsiteX12" fmla="*/ 35431 w 43256"/>
                  <a:gd name="connsiteY12" fmla="*/ 35960 h 38601"/>
                  <a:gd name="connsiteX13" fmla="*/ 28591 w 43256"/>
                  <a:gd name="connsiteY13" fmla="*/ 36674 h 38601"/>
                  <a:gd name="connsiteX14" fmla="*/ 23703 w 43256"/>
                  <a:gd name="connsiteY14" fmla="*/ 31842 h 38601"/>
                  <a:gd name="connsiteX15" fmla="*/ 12693 w 43256"/>
                  <a:gd name="connsiteY15" fmla="*/ 31710 h 38601"/>
                  <a:gd name="connsiteX16" fmla="*/ 5840 w 43256"/>
                  <a:gd name="connsiteY16" fmla="*/ 35331 h 38601"/>
                  <a:gd name="connsiteX17" fmla="*/ 1146 w 43256"/>
                  <a:gd name="connsiteY17" fmla="*/ 31109 h 38601"/>
                  <a:gd name="connsiteX18" fmla="*/ 2149 w 43256"/>
                  <a:gd name="connsiteY18" fmla="*/ 25410 h 38601"/>
                  <a:gd name="connsiteX19" fmla="*/ 31 w 43256"/>
                  <a:gd name="connsiteY19" fmla="*/ 19563 h 38601"/>
                  <a:gd name="connsiteX20" fmla="*/ 3899 w 43256"/>
                  <a:gd name="connsiteY20" fmla="*/ 14366 h 38601"/>
                  <a:gd name="connsiteX21" fmla="*/ 3936 w 43256"/>
                  <a:gd name="connsiteY21" fmla="*/ 14229 h 38601"/>
                  <a:gd name="connsiteX0" fmla="*/ 4729 w 43256"/>
                  <a:gd name="connsiteY0" fmla="*/ 26036 h 38601"/>
                  <a:gd name="connsiteX1" fmla="*/ 2196 w 43256"/>
                  <a:gd name="connsiteY1" fmla="*/ 25239 h 38601"/>
                  <a:gd name="connsiteX2" fmla="*/ 6964 w 43256"/>
                  <a:gd name="connsiteY2" fmla="*/ 34758 h 38601"/>
                  <a:gd name="connsiteX3" fmla="*/ 5856 w 43256"/>
                  <a:gd name="connsiteY3" fmla="*/ 35139 h 38601"/>
                  <a:gd name="connsiteX4" fmla="*/ 12691 w 43256"/>
                  <a:gd name="connsiteY4" fmla="*/ 30297 h 38601"/>
                  <a:gd name="connsiteX5" fmla="*/ 15846 w 43256"/>
                  <a:gd name="connsiteY5" fmla="*/ 28558 h 38601"/>
                  <a:gd name="connsiteX6" fmla="*/ 28863 w 43256"/>
                  <a:gd name="connsiteY6" fmla="*/ 34610 h 38601"/>
                  <a:gd name="connsiteX7" fmla="*/ 29552 w 43256"/>
                  <a:gd name="connsiteY7" fmla="*/ 29103 h 38601"/>
                  <a:gd name="connsiteX8" fmla="*/ 34165 w 43256"/>
                  <a:gd name="connsiteY8" fmla="*/ 22813 h 38601"/>
                  <a:gd name="connsiteX9" fmla="*/ 40284 w 43256"/>
                  <a:gd name="connsiteY9" fmla="*/ 38601 h 38601"/>
                  <a:gd name="connsiteX10" fmla="*/ 41834 w 43256"/>
                  <a:gd name="connsiteY10" fmla="*/ 15213 h 38601"/>
                  <a:gd name="connsiteX11" fmla="*/ 40386 w 43256"/>
                  <a:gd name="connsiteY11" fmla="*/ 17889 h 38601"/>
                  <a:gd name="connsiteX12" fmla="*/ 38360 w 43256"/>
                  <a:gd name="connsiteY12" fmla="*/ 5285 h 38601"/>
                  <a:gd name="connsiteX13" fmla="*/ 38436 w 43256"/>
                  <a:gd name="connsiteY13" fmla="*/ 6549 h 38601"/>
                  <a:gd name="connsiteX14" fmla="*/ 29114 w 43256"/>
                  <a:gd name="connsiteY14" fmla="*/ 3811 h 38601"/>
                  <a:gd name="connsiteX15" fmla="*/ 29856 w 43256"/>
                  <a:gd name="connsiteY15" fmla="*/ 2199 h 38601"/>
                  <a:gd name="connsiteX16" fmla="*/ 22177 w 43256"/>
                  <a:gd name="connsiteY16" fmla="*/ 4579 h 38601"/>
                  <a:gd name="connsiteX17" fmla="*/ 22536 w 43256"/>
                  <a:gd name="connsiteY17" fmla="*/ 3189 h 38601"/>
                  <a:gd name="connsiteX18" fmla="*/ 14036 w 43256"/>
                  <a:gd name="connsiteY18" fmla="*/ 5051 h 38601"/>
                  <a:gd name="connsiteX19" fmla="*/ 15336 w 43256"/>
                  <a:gd name="connsiteY19" fmla="*/ 6399 h 38601"/>
                  <a:gd name="connsiteX20" fmla="*/ 4163 w 43256"/>
                  <a:gd name="connsiteY20" fmla="*/ 15648 h 38601"/>
                  <a:gd name="connsiteX21" fmla="*/ 3936 w 43256"/>
                  <a:gd name="connsiteY21" fmla="*/ 14229 h 38601"/>
                  <a:gd name="connsiteX0" fmla="*/ 3936 w 45033"/>
                  <a:gd name="connsiteY0" fmla="*/ 14229 h 38601"/>
                  <a:gd name="connsiteX1" fmla="*/ 5659 w 45033"/>
                  <a:gd name="connsiteY1" fmla="*/ 6766 h 38601"/>
                  <a:gd name="connsiteX2" fmla="*/ 14041 w 45033"/>
                  <a:gd name="connsiteY2" fmla="*/ 5061 h 38601"/>
                  <a:gd name="connsiteX3" fmla="*/ 22492 w 45033"/>
                  <a:gd name="connsiteY3" fmla="*/ 3291 h 38601"/>
                  <a:gd name="connsiteX4" fmla="*/ 25785 w 45033"/>
                  <a:gd name="connsiteY4" fmla="*/ 59 h 38601"/>
                  <a:gd name="connsiteX5" fmla="*/ 29869 w 45033"/>
                  <a:gd name="connsiteY5" fmla="*/ 2340 h 38601"/>
                  <a:gd name="connsiteX6" fmla="*/ 35499 w 45033"/>
                  <a:gd name="connsiteY6" fmla="*/ 549 h 38601"/>
                  <a:gd name="connsiteX7" fmla="*/ 38354 w 45033"/>
                  <a:gd name="connsiteY7" fmla="*/ 5435 h 38601"/>
                  <a:gd name="connsiteX8" fmla="*/ 42018 w 45033"/>
                  <a:gd name="connsiteY8" fmla="*/ 10177 h 38601"/>
                  <a:gd name="connsiteX9" fmla="*/ 41854 w 45033"/>
                  <a:gd name="connsiteY9" fmla="*/ 15319 h 38601"/>
                  <a:gd name="connsiteX10" fmla="*/ 44964 w 45033"/>
                  <a:gd name="connsiteY10" fmla="*/ 30597 h 38601"/>
                  <a:gd name="connsiteX11" fmla="*/ 37440 w 45033"/>
                  <a:gd name="connsiteY11" fmla="*/ 30063 h 38601"/>
                  <a:gd name="connsiteX12" fmla="*/ 35431 w 45033"/>
                  <a:gd name="connsiteY12" fmla="*/ 35960 h 38601"/>
                  <a:gd name="connsiteX13" fmla="*/ 28591 w 45033"/>
                  <a:gd name="connsiteY13" fmla="*/ 36674 h 38601"/>
                  <a:gd name="connsiteX14" fmla="*/ 23703 w 45033"/>
                  <a:gd name="connsiteY14" fmla="*/ 31842 h 38601"/>
                  <a:gd name="connsiteX15" fmla="*/ 12693 w 45033"/>
                  <a:gd name="connsiteY15" fmla="*/ 31710 h 38601"/>
                  <a:gd name="connsiteX16" fmla="*/ 5840 w 45033"/>
                  <a:gd name="connsiteY16" fmla="*/ 35331 h 38601"/>
                  <a:gd name="connsiteX17" fmla="*/ 1146 w 45033"/>
                  <a:gd name="connsiteY17" fmla="*/ 31109 h 38601"/>
                  <a:gd name="connsiteX18" fmla="*/ 2149 w 45033"/>
                  <a:gd name="connsiteY18" fmla="*/ 25410 h 38601"/>
                  <a:gd name="connsiteX19" fmla="*/ 31 w 45033"/>
                  <a:gd name="connsiteY19" fmla="*/ 19563 h 38601"/>
                  <a:gd name="connsiteX20" fmla="*/ 3899 w 45033"/>
                  <a:gd name="connsiteY20" fmla="*/ 14366 h 38601"/>
                  <a:gd name="connsiteX21" fmla="*/ 3936 w 45033"/>
                  <a:gd name="connsiteY21" fmla="*/ 14229 h 38601"/>
                  <a:gd name="connsiteX0" fmla="*/ 4729 w 45033"/>
                  <a:gd name="connsiteY0" fmla="*/ 26036 h 38601"/>
                  <a:gd name="connsiteX1" fmla="*/ 2196 w 45033"/>
                  <a:gd name="connsiteY1" fmla="*/ 25239 h 38601"/>
                  <a:gd name="connsiteX2" fmla="*/ 6964 w 45033"/>
                  <a:gd name="connsiteY2" fmla="*/ 34758 h 38601"/>
                  <a:gd name="connsiteX3" fmla="*/ 5856 w 45033"/>
                  <a:gd name="connsiteY3" fmla="*/ 35139 h 38601"/>
                  <a:gd name="connsiteX4" fmla="*/ 12691 w 45033"/>
                  <a:gd name="connsiteY4" fmla="*/ 30297 h 38601"/>
                  <a:gd name="connsiteX5" fmla="*/ 15846 w 45033"/>
                  <a:gd name="connsiteY5" fmla="*/ 28558 h 38601"/>
                  <a:gd name="connsiteX6" fmla="*/ 28863 w 45033"/>
                  <a:gd name="connsiteY6" fmla="*/ 34610 h 38601"/>
                  <a:gd name="connsiteX7" fmla="*/ 29552 w 45033"/>
                  <a:gd name="connsiteY7" fmla="*/ 29103 h 38601"/>
                  <a:gd name="connsiteX8" fmla="*/ 34165 w 45033"/>
                  <a:gd name="connsiteY8" fmla="*/ 22813 h 38601"/>
                  <a:gd name="connsiteX9" fmla="*/ 40284 w 45033"/>
                  <a:gd name="connsiteY9" fmla="*/ 38601 h 38601"/>
                  <a:gd name="connsiteX10" fmla="*/ 41834 w 45033"/>
                  <a:gd name="connsiteY10" fmla="*/ 15213 h 38601"/>
                  <a:gd name="connsiteX11" fmla="*/ 40386 w 45033"/>
                  <a:gd name="connsiteY11" fmla="*/ 17889 h 38601"/>
                  <a:gd name="connsiteX12" fmla="*/ 38360 w 45033"/>
                  <a:gd name="connsiteY12" fmla="*/ 5285 h 38601"/>
                  <a:gd name="connsiteX13" fmla="*/ 38436 w 45033"/>
                  <a:gd name="connsiteY13" fmla="*/ 6549 h 38601"/>
                  <a:gd name="connsiteX14" fmla="*/ 29114 w 45033"/>
                  <a:gd name="connsiteY14" fmla="*/ 3811 h 38601"/>
                  <a:gd name="connsiteX15" fmla="*/ 29856 w 45033"/>
                  <a:gd name="connsiteY15" fmla="*/ 2199 h 38601"/>
                  <a:gd name="connsiteX16" fmla="*/ 22177 w 45033"/>
                  <a:gd name="connsiteY16" fmla="*/ 4579 h 38601"/>
                  <a:gd name="connsiteX17" fmla="*/ 22536 w 45033"/>
                  <a:gd name="connsiteY17" fmla="*/ 3189 h 38601"/>
                  <a:gd name="connsiteX18" fmla="*/ 14036 w 45033"/>
                  <a:gd name="connsiteY18" fmla="*/ 5051 h 38601"/>
                  <a:gd name="connsiteX19" fmla="*/ 15336 w 45033"/>
                  <a:gd name="connsiteY19" fmla="*/ 6399 h 38601"/>
                  <a:gd name="connsiteX20" fmla="*/ 4163 w 45033"/>
                  <a:gd name="connsiteY20" fmla="*/ 15648 h 38601"/>
                  <a:gd name="connsiteX21" fmla="*/ 3936 w 45033"/>
                  <a:gd name="connsiteY21" fmla="*/ 14229 h 38601"/>
                  <a:gd name="connsiteX0" fmla="*/ 3936 w 44985"/>
                  <a:gd name="connsiteY0" fmla="*/ 14229 h 38601"/>
                  <a:gd name="connsiteX1" fmla="*/ 5659 w 44985"/>
                  <a:gd name="connsiteY1" fmla="*/ 6766 h 38601"/>
                  <a:gd name="connsiteX2" fmla="*/ 14041 w 44985"/>
                  <a:gd name="connsiteY2" fmla="*/ 5061 h 38601"/>
                  <a:gd name="connsiteX3" fmla="*/ 22492 w 44985"/>
                  <a:gd name="connsiteY3" fmla="*/ 3291 h 38601"/>
                  <a:gd name="connsiteX4" fmla="*/ 25785 w 44985"/>
                  <a:gd name="connsiteY4" fmla="*/ 59 h 38601"/>
                  <a:gd name="connsiteX5" fmla="*/ 29869 w 44985"/>
                  <a:gd name="connsiteY5" fmla="*/ 2340 h 38601"/>
                  <a:gd name="connsiteX6" fmla="*/ 35499 w 44985"/>
                  <a:gd name="connsiteY6" fmla="*/ 549 h 38601"/>
                  <a:gd name="connsiteX7" fmla="*/ 38354 w 44985"/>
                  <a:gd name="connsiteY7" fmla="*/ 5435 h 38601"/>
                  <a:gd name="connsiteX8" fmla="*/ 42018 w 44985"/>
                  <a:gd name="connsiteY8" fmla="*/ 10177 h 38601"/>
                  <a:gd name="connsiteX9" fmla="*/ 41854 w 44985"/>
                  <a:gd name="connsiteY9" fmla="*/ 15319 h 38601"/>
                  <a:gd name="connsiteX10" fmla="*/ 44964 w 44985"/>
                  <a:gd name="connsiteY10" fmla="*/ 30597 h 38601"/>
                  <a:gd name="connsiteX11" fmla="*/ 40308 w 44985"/>
                  <a:gd name="connsiteY11" fmla="*/ 36242 h 38601"/>
                  <a:gd name="connsiteX12" fmla="*/ 35431 w 44985"/>
                  <a:gd name="connsiteY12" fmla="*/ 35960 h 38601"/>
                  <a:gd name="connsiteX13" fmla="*/ 28591 w 44985"/>
                  <a:gd name="connsiteY13" fmla="*/ 36674 h 38601"/>
                  <a:gd name="connsiteX14" fmla="*/ 23703 w 44985"/>
                  <a:gd name="connsiteY14" fmla="*/ 31842 h 38601"/>
                  <a:gd name="connsiteX15" fmla="*/ 12693 w 44985"/>
                  <a:gd name="connsiteY15" fmla="*/ 31710 h 38601"/>
                  <a:gd name="connsiteX16" fmla="*/ 5840 w 44985"/>
                  <a:gd name="connsiteY16" fmla="*/ 35331 h 38601"/>
                  <a:gd name="connsiteX17" fmla="*/ 1146 w 44985"/>
                  <a:gd name="connsiteY17" fmla="*/ 31109 h 38601"/>
                  <a:gd name="connsiteX18" fmla="*/ 2149 w 44985"/>
                  <a:gd name="connsiteY18" fmla="*/ 25410 h 38601"/>
                  <a:gd name="connsiteX19" fmla="*/ 31 w 44985"/>
                  <a:gd name="connsiteY19" fmla="*/ 19563 h 38601"/>
                  <a:gd name="connsiteX20" fmla="*/ 3899 w 44985"/>
                  <a:gd name="connsiteY20" fmla="*/ 14366 h 38601"/>
                  <a:gd name="connsiteX21" fmla="*/ 3936 w 44985"/>
                  <a:gd name="connsiteY21" fmla="*/ 14229 h 38601"/>
                  <a:gd name="connsiteX0" fmla="*/ 4729 w 44985"/>
                  <a:gd name="connsiteY0" fmla="*/ 26036 h 38601"/>
                  <a:gd name="connsiteX1" fmla="*/ 2196 w 44985"/>
                  <a:gd name="connsiteY1" fmla="*/ 25239 h 38601"/>
                  <a:gd name="connsiteX2" fmla="*/ 6964 w 44985"/>
                  <a:gd name="connsiteY2" fmla="*/ 34758 h 38601"/>
                  <a:gd name="connsiteX3" fmla="*/ 5856 w 44985"/>
                  <a:gd name="connsiteY3" fmla="*/ 35139 h 38601"/>
                  <a:gd name="connsiteX4" fmla="*/ 12691 w 44985"/>
                  <a:gd name="connsiteY4" fmla="*/ 30297 h 38601"/>
                  <a:gd name="connsiteX5" fmla="*/ 15846 w 44985"/>
                  <a:gd name="connsiteY5" fmla="*/ 28558 h 38601"/>
                  <a:gd name="connsiteX6" fmla="*/ 28863 w 44985"/>
                  <a:gd name="connsiteY6" fmla="*/ 34610 h 38601"/>
                  <a:gd name="connsiteX7" fmla="*/ 29552 w 44985"/>
                  <a:gd name="connsiteY7" fmla="*/ 29103 h 38601"/>
                  <a:gd name="connsiteX8" fmla="*/ 34165 w 44985"/>
                  <a:gd name="connsiteY8" fmla="*/ 22813 h 38601"/>
                  <a:gd name="connsiteX9" fmla="*/ 40284 w 44985"/>
                  <a:gd name="connsiteY9" fmla="*/ 38601 h 38601"/>
                  <a:gd name="connsiteX10" fmla="*/ 41834 w 44985"/>
                  <a:gd name="connsiteY10" fmla="*/ 15213 h 38601"/>
                  <a:gd name="connsiteX11" fmla="*/ 40386 w 44985"/>
                  <a:gd name="connsiteY11" fmla="*/ 17889 h 38601"/>
                  <a:gd name="connsiteX12" fmla="*/ 38360 w 44985"/>
                  <a:gd name="connsiteY12" fmla="*/ 5285 h 38601"/>
                  <a:gd name="connsiteX13" fmla="*/ 38436 w 44985"/>
                  <a:gd name="connsiteY13" fmla="*/ 6549 h 38601"/>
                  <a:gd name="connsiteX14" fmla="*/ 29114 w 44985"/>
                  <a:gd name="connsiteY14" fmla="*/ 3811 h 38601"/>
                  <a:gd name="connsiteX15" fmla="*/ 29856 w 44985"/>
                  <a:gd name="connsiteY15" fmla="*/ 2199 h 38601"/>
                  <a:gd name="connsiteX16" fmla="*/ 22177 w 44985"/>
                  <a:gd name="connsiteY16" fmla="*/ 4579 h 38601"/>
                  <a:gd name="connsiteX17" fmla="*/ 22536 w 44985"/>
                  <a:gd name="connsiteY17" fmla="*/ 3189 h 38601"/>
                  <a:gd name="connsiteX18" fmla="*/ 14036 w 44985"/>
                  <a:gd name="connsiteY18" fmla="*/ 5051 h 38601"/>
                  <a:gd name="connsiteX19" fmla="*/ 15336 w 44985"/>
                  <a:gd name="connsiteY19" fmla="*/ 6399 h 38601"/>
                  <a:gd name="connsiteX20" fmla="*/ 4163 w 44985"/>
                  <a:gd name="connsiteY20" fmla="*/ 15648 h 38601"/>
                  <a:gd name="connsiteX21" fmla="*/ 3936 w 44985"/>
                  <a:gd name="connsiteY21" fmla="*/ 14229 h 38601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4729 w 44985"/>
                  <a:gd name="connsiteY0" fmla="*/ 26036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3936 w 44985"/>
                  <a:gd name="connsiteY0" fmla="*/ 14229 h 42554"/>
                  <a:gd name="connsiteX1" fmla="*/ 5659 w 44985"/>
                  <a:gd name="connsiteY1" fmla="*/ 6766 h 42554"/>
                  <a:gd name="connsiteX2" fmla="*/ 14041 w 44985"/>
                  <a:gd name="connsiteY2" fmla="*/ 5061 h 42554"/>
                  <a:gd name="connsiteX3" fmla="*/ 22492 w 44985"/>
                  <a:gd name="connsiteY3" fmla="*/ 3291 h 42554"/>
                  <a:gd name="connsiteX4" fmla="*/ 25785 w 44985"/>
                  <a:gd name="connsiteY4" fmla="*/ 59 h 42554"/>
                  <a:gd name="connsiteX5" fmla="*/ 29869 w 44985"/>
                  <a:gd name="connsiteY5" fmla="*/ 2340 h 42554"/>
                  <a:gd name="connsiteX6" fmla="*/ 35499 w 44985"/>
                  <a:gd name="connsiteY6" fmla="*/ 549 h 42554"/>
                  <a:gd name="connsiteX7" fmla="*/ 38354 w 44985"/>
                  <a:gd name="connsiteY7" fmla="*/ 5435 h 42554"/>
                  <a:gd name="connsiteX8" fmla="*/ 42018 w 44985"/>
                  <a:gd name="connsiteY8" fmla="*/ 10177 h 42554"/>
                  <a:gd name="connsiteX9" fmla="*/ 41854 w 44985"/>
                  <a:gd name="connsiteY9" fmla="*/ 15319 h 42554"/>
                  <a:gd name="connsiteX10" fmla="*/ 44964 w 44985"/>
                  <a:gd name="connsiteY10" fmla="*/ 30597 h 42554"/>
                  <a:gd name="connsiteX11" fmla="*/ 40308 w 44985"/>
                  <a:gd name="connsiteY11" fmla="*/ 36242 h 42554"/>
                  <a:gd name="connsiteX12" fmla="*/ 35431 w 44985"/>
                  <a:gd name="connsiteY12" fmla="*/ 35960 h 42554"/>
                  <a:gd name="connsiteX13" fmla="*/ 28591 w 44985"/>
                  <a:gd name="connsiteY13" fmla="*/ 36674 h 42554"/>
                  <a:gd name="connsiteX14" fmla="*/ 23703 w 44985"/>
                  <a:gd name="connsiteY14" fmla="*/ 31842 h 42554"/>
                  <a:gd name="connsiteX15" fmla="*/ 12693 w 44985"/>
                  <a:gd name="connsiteY15" fmla="*/ 31710 h 42554"/>
                  <a:gd name="connsiteX16" fmla="*/ 5840 w 44985"/>
                  <a:gd name="connsiteY16" fmla="*/ 35331 h 42554"/>
                  <a:gd name="connsiteX17" fmla="*/ 1146 w 44985"/>
                  <a:gd name="connsiteY17" fmla="*/ 31109 h 42554"/>
                  <a:gd name="connsiteX18" fmla="*/ 2149 w 44985"/>
                  <a:gd name="connsiteY18" fmla="*/ 25410 h 42554"/>
                  <a:gd name="connsiteX19" fmla="*/ 31 w 44985"/>
                  <a:gd name="connsiteY19" fmla="*/ 19563 h 42554"/>
                  <a:gd name="connsiteX20" fmla="*/ 3899 w 44985"/>
                  <a:gd name="connsiteY20" fmla="*/ 14366 h 42554"/>
                  <a:gd name="connsiteX21" fmla="*/ 3936 w 44985"/>
                  <a:gd name="connsiteY21" fmla="*/ 14229 h 42554"/>
                  <a:gd name="connsiteX0" fmla="*/ 1861 w 44985"/>
                  <a:gd name="connsiteY0" fmla="*/ 35923 h 42554"/>
                  <a:gd name="connsiteX1" fmla="*/ 2196 w 44985"/>
                  <a:gd name="connsiteY1" fmla="*/ 25239 h 42554"/>
                  <a:gd name="connsiteX2" fmla="*/ 6964 w 44985"/>
                  <a:gd name="connsiteY2" fmla="*/ 34758 h 42554"/>
                  <a:gd name="connsiteX3" fmla="*/ 3944 w 44985"/>
                  <a:gd name="connsiteY3" fmla="*/ 42554 h 42554"/>
                  <a:gd name="connsiteX4" fmla="*/ 12691 w 44985"/>
                  <a:gd name="connsiteY4" fmla="*/ 30297 h 42554"/>
                  <a:gd name="connsiteX5" fmla="*/ 15846 w 44985"/>
                  <a:gd name="connsiteY5" fmla="*/ 28558 h 42554"/>
                  <a:gd name="connsiteX6" fmla="*/ 28863 w 44985"/>
                  <a:gd name="connsiteY6" fmla="*/ 34610 h 42554"/>
                  <a:gd name="connsiteX7" fmla="*/ 29552 w 44985"/>
                  <a:gd name="connsiteY7" fmla="*/ 29103 h 42554"/>
                  <a:gd name="connsiteX8" fmla="*/ 34165 w 44985"/>
                  <a:gd name="connsiteY8" fmla="*/ 22813 h 42554"/>
                  <a:gd name="connsiteX9" fmla="*/ 40284 w 44985"/>
                  <a:gd name="connsiteY9" fmla="*/ 38601 h 42554"/>
                  <a:gd name="connsiteX10" fmla="*/ 41834 w 44985"/>
                  <a:gd name="connsiteY10" fmla="*/ 15213 h 42554"/>
                  <a:gd name="connsiteX11" fmla="*/ 40386 w 44985"/>
                  <a:gd name="connsiteY11" fmla="*/ 17889 h 42554"/>
                  <a:gd name="connsiteX12" fmla="*/ 38360 w 44985"/>
                  <a:gd name="connsiteY12" fmla="*/ 5285 h 42554"/>
                  <a:gd name="connsiteX13" fmla="*/ 38436 w 44985"/>
                  <a:gd name="connsiteY13" fmla="*/ 6549 h 42554"/>
                  <a:gd name="connsiteX14" fmla="*/ 29114 w 44985"/>
                  <a:gd name="connsiteY14" fmla="*/ 3811 h 42554"/>
                  <a:gd name="connsiteX15" fmla="*/ 29856 w 44985"/>
                  <a:gd name="connsiteY15" fmla="*/ 2199 h 42554"/>
                  <a:gd name="connsiteX16" fmla="*/ 22177 w 44985"/>
                  <a:gd name="connsiteY16" fmla="*/ 4579 h 42554"/>
                  <a:gd name="connsiteX17" fmla="*/ 22536 w 44985"/>
                  <a:gd name="connsiteY17" fmla="*/ 3189 h 42554"/>
                  <a:gd name="connsiteX18" fmla="*/ 14036 w 44985"/>
                  <a:gd name="connsiteY18" fmla="*/ 5051 h 42554"/>
                  <a:gd name="connsiteX19" fmla="*/ 15336 w 44985"/>
                  <a:gd name="connsiteY19" fmla="*/ 6399 h 42554"/>
                  <a:gd name="connsiteX20" fmla="*/ 4163 w 44985"/>
                  <a:gd name="connsiteY20" fmla="*/ 15648 h 42554"/>
                  <a:gd name="connsiteX21" fmla="*/ 3936 w 44985"/>
                  <a:gd name="connsiteY21" fmla="*/ 14229 h 42554"/>
                  <a:gd name="connsiteX0" fmla="*/ 7880 w 48929"/>
                  <a:gd name="connsiteY0" fmla="*/ 14229 h 47046"/>
                  <a:gd name="connsiteX1" fmla="*/ 9603 w 48929"/>
                  <a:gd name="connsiteY1" fmla="*/ 6766 h 47046"/>
                  <a:gd name="connsiteX2" fmla="*/ 17985 w 48929"/>
                  <a:gd name="connsiteY2" fmla="*/ 5061 h 47046"/>
                  <a:gd name="connsiteX3" fmla="*/ 26436 w 48929"/>
                  <a:gd name="connsiteY3" fmla="*/ 3291 h 47046"/>
                  <a:gd name="connsiteX4" fmla="*/ 29729 w 48929"/>
                  <a:gd name="connsiteY4" fmla="*/ 59 h 47046"/>
                  <a:gd name="connsiteX5" fmla="*/ 33813 w 48929"/>
                  <a:gd name="connsiteY5" fmla="*/ 2340 h 47046"/>
                  <a:gd name="connsiteX6" fmla="*/ 39443 w 48929"/>
                  <a:gd name="connsiteY6" fmla="*/ 549 h 47046"/>
                  <a:gd name="connsiteX7" fmla="*/ 42298 w 48929"/>
                  <a:gd name="connsiteY7" fmla="*/ 5435 h 47046"/>
                  <a:gd name="connsiteX8" fmla="*/ 45962 w 48929"/>
                  <a:gd name="connsiteY8" fmla="*/ 10177 h 47046"/>
                  <a:gd name="connsiteX9" fmla="*/ 45798 w 48929"/>
                  <a:gd name="connsiteY9" fmla="*/ 15319 h 47046"/>
                  <a:gd name="connsiteX10" fmla="*/ 48908 w 48929"/>
                  <a:gd name="connsiteY10" fmla="*/ 30597 h 47046"/>
                  <a:gd name="connsiteX11" fmla="*/ 44252 w 48929"/>
                  <a:gd name="connsiteY11" fmla="*/ 36242 h 47046"/>
                  <a:gd name="connsiteX12" fmla="*/ 39375 w 48929"/>
                  <a:gd name="connsiteY12" fmla="*/ 35960 h 47046"/>
                  <a:gd name="connsiteX13" fmla="*/ 32535 w 48929"/>
                  <a:gd name="connsiteY13" fmla="*/ 36674 h 47046"/>
                  <a:gd name="connsiteX14" fmla="*/ 27647 w 48929"/>
                  <a:gd name="connsiteY14" fmla="*/ 31842 h 47046"/>
                  <a:gd name="connsiteX15" fmla="*/ 16637 w 48929"/>
                  <a:gd name="connsiteY15" fmla="*/ 31710 h 47046"/>
                  <a:gd name="connsiteX16" fmla="*/ 9784 w 48929"/>
                  <a:gd name="connsiteY16" fmla="*/ 35331 h 47046"/>
                  <a:gd name="connsiteX17" fmla="*/ 5090 w 48929"/>
                  <a:gd name="connsiteY17" fmla="*/ 31109 h 47046"/>
                  <a:gd name="connsiteX18" fmla="*/ 6093 w 48929"/>
                  <a:gd name="connsiteY18" fmla="*/ 25410 h 47046"/>
                  <a:gd name="connsiteX19" fmla="*/ 3975 w 48929"/>
                  <a:gd name="connsiteY19" fmla="*/ 19563 h 47046"/>
                  <a:gd name="connsiteX20" fmla="*/ 7843 w 48929"/>
                  <a:gd name="connsiteY20" fmla="*/ 14366 h 47046"/>
                  <a:gd name="connsiteX21" fmla="*/ 7880 w 48929"/>
                  <a:gd name="connsiteY21" fmla="*/ 14229 h 47046"/>
                  <a:gd name="connsiteX0" fmla="*/ 70 w 48929"/>
                  <a:gd name="connsiteY0" fmla="*/ 47046 h 47046"/>
                  <a:gd name="connsiteX1" fmla="*/ 6140 w 48929"/>
                  <a:gd name="connsiteY1" fmla="*/ 25239 h 47046"/>
                  <a:gd name="connsiteX2" fmla="*/ 10908 w 48929"/>
                  <a:gd name="connsiteY2" fmla="*/ 34758 h 47046"/>
                  <a:gd name="connsiteX3" fmla="*/ 7888 w 48929"/>
                  <a:gd name="connsiteY3" fmla="*/ 42554 h 47046"/>
                  <a:gd name="connsiteX4" fmla="*/ 16635 w 48929"/>
                  <a:gd name="connsiteY4" fmla="*/ 30297 h 47046"/>
                  <a:gd name="connsiteX5" fmla="*/ 19790 w 48929"/>
                  <a:gd name="connsiteY5" fmla="*/ 28558 h 47046"/>
                  <a:gd name="connsiteX6" fmla="*/ 32807 w 48929"/>
                  <a:gd name="connsiteY6" fmla="*/ 34610 h 47046"/>
                  <a:gd name="connsiteX7" fmla="*/ 33496 w 48929"/>
                  <a:gd name="connsiteY7" fmla="*/ 29103 h 47046"/>
                  <a:gd name="connsiteX8" fmla="*/ 38109 w 48929"/>
                  <a:gd name="connsiteY8" fmla="*/ 22813 h 47046"/>
                  <a:gd name="connsiteX9" fmla="*/ 44228 w 48929"/>
                  <a:gd name="connsiteY9" fmla="*/ 38601 h 47046"/>
                  <a:gd name="connsiteX10" fmla="*/ 45778 w 48929"/>
                  <a:gd name="connsiteY10" fmla="*/ 15213 h 47046"/>
                  <a:gd name="connsiteX11" fmla="*/ 44330 w 48929"/>
                  <a:gd name="connsiteY11" fmla="*/ 17889 h 47046"/>
                  <a:gd name="connsiteX12" fmla="*/ 42304 w 48929"/>
                  <a:gd name="connsiteY12" fmla="*/ 5285 h 47046"/>
                  <a:gd name="connsiteX13" fmla="*/ 42380 w 48929"/>
                  <a:gd name="connsiteY13" fmla="*/ 6549 h 47046"/>
                  <a:gd name="connsiteX14" fmla="*/ 33058 w 48929"/>
                  <a:gd name="connsiteY14" fmla="*/ 3811 h 47046"/>
                  <a:gd name="connsiteX15" fmla="*/ 33800 w 48929"/>
                  <a:gd name="connsiteY15" fmla="*/ 2199 h 47046"/>
                  <a:gd name="connsiteX16" fmla="*/ 26121 w 48929"/>
                  <a:gd name="connsiteY16" fmla="*/ 4579 h 47046"/>
                  <a:gd name="connsiteX17" fmla="*/ 26480 w 48929"/>
                  <a:gd name="connsiteY17" fmla="*/ 3189 h 47046"/>
                  <a:gd name="connsiteX18" fmla="*/ 17980 w 48929"/>
                  <a:gd name="connsiteY18" fmla="*/ 5051 h 47046"/>
                  <a:gd name="connsiteX19" fmla="*/ 19280 w 48929"/>
                  <a:gd name="connsiteY19" fmla="*/ 6399 h 47046"/>
                  <a:gd name="connsiteX20" fmla="*/ 8107 w 48929"/>
                  <a:gd name="connsiteY20" fmla="*/ 15648 h 47046"/>
                  <a:gd name="connsiteX21" fmla="*/ 7880 w 48929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7393 w 52347"/>
                  <a:gd name="connsiteY19" fmla="*/ 19563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9511 w 52347"/>
                  <a:gd name="connsiteY18" fmla="*/ 2541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  <a:gd name="connsiteX0" fmla="*/ 11298 w 52347"/>
                  <a:gd name="connsiteY0" fmla="*/ 14229 h 47046"/>
                  <a:gd name="connsiteX1" fmla="*/ 13021 w 52347"/>
                  <a:gd name="connsiteY1" fmla="*/ 6766 h 47046"/>
                  <a:gd name="connsiteX2" fmla="*/ 21403 w 52347"/>
                  <a:gd name="connsiteY2" fmla="*/ 5061 h 47046"/>
                  <a:gd name="connsiteX3" fmla="*/ 29854 w 52347"/>
                  <a:gd name="connsiteY3" fmla="*/ 3291 h 47046"/>
                  <a:gd name="connsiteX4" fmla="*/ 33147 w 52347"/>
                  <a:gd name="connsiteY4" fmla="*/ 59 h 47046"/>
                  <a:gd name="connsiteX5" fmla="*/ 37231 w 52347"/>
                  <a:gd name="connsiteY5" fmla="*/ 2340 h 47046"/>
                  <a:gd name="connsiteX6" fmla="*/ 42861 w 52347"/>
                  <a:gd name="connsiteY6" fmla="*/ 549 h 47046"/>
                  <a:gd name="connsiteX7" fmla="*/ 45716 w 52347"/>
                  <a:gd name="connsiteY7" fmla="*/ 5435 h 47046"/>
                  <a:gd name="connsiteX8" fmla="*/ 49380 w 52347"/>
                  <a:gd name="connsiteY8" fmla="*/ 10177 h 47046"/>
                  <a:gd name="connsiteX9" fmla="*/ 49216 w 52347"/>
                  <a:gd name="connsiteY9" fmla="*/ 15319 h 47046"/>
                  <a:gd name="connsiteX10" fmla="*/ 52326 w 52347"/>
                  <a:gd name="connsiteY10" fmla="*/ 30597 h 47046"/>
                  <a:gd name="connsiteX11" fmla="*/ 47670 w 52347"/>
                  <a:gd name="connsiteY11" fmla="*/ 36242 h 47046"/>
                  <a:gd name="connsiteX12" fmla="*/ 42793 w 52347"/>
                  <a:gd name="connsiteY12" fmla="*/ 35960 h 47046"/>
                  <a:gd name="connsiteX13" fmla="*/ 35953 w 52347"/>
                  <a:gd name="connsiteY13" fmla="*/ 36674 h 47046"/>
                  <a:gd name="connsiteX14" fmla="*/ 31065 w 52347"/>
                  <a:gd name="connsiteY14" fmla="*/ 31842 h 47046"/>
                  <a:gd name="connsiteX15" fmla="*/ 20055 w 52347"/>
                  <a:gd name="connsiteY15" fmla="*/ 31710 h 47046"/>
                  <a:gd name="connsiteX16" fmla="*/ 13202 w 52347"/>
                  <a:gd name="connsiteY16" fmla="*/ 35331 h 47046"/>
                  <a:gd name="connsiteX17" fmla="*/ 8508 w 52347"/>
                  <a:gd name="connsiteY17" fmla="*/ 31109 h 47046"/>
                  <a:gd name="connsiteX18" fmla="*/ 6459 w 52347"/>
                  <a:gd name="connsiteY18" fmla="*/ 31190 h 47046"/>
                  <a:gd name="connsiteX19" fmla="*/ 2614 w 52347"/>
                  <a:gd name="connsiteY19" fmla="*/ 17091 h 47046"/>
                  <a:gd name="connsiteX20" fmla="*/ 11261 w 52347"/>
                  <a:gd name="connsiteY20" fmla="*/ 14366 h 47046"/>
                  <a:gd name="connsiteX21" fmla="*/ 11298 w 52347"/>
                  <a:gd name="connsiteY21" fmla="*/ 14229 h 47046"/>
                  <a:gd name="connsiteX0" fmla="*/ 3488 w 52347"/>
                  <a:gd name="connsiteY0" fmla="*/ 47046 h 47046"/>
                  <a:gd name="connsiteX1" fmla="*/ 0 w 52347"/>
                  <a:gd name="connsiteY1" fmla="*/ 35126 h 47046"/>
                  <a:gd name="connsiteX2" fmla="*/ 14326 w 52347"/>
                  <a:gd name="connsiteY2" fmla="*/ 34758 h 47046"/>
                  <a:gd name="connsiteX3" fmla="*/ 11306 w 52347"/>
                  <a:gd name="connsiteY3" fmla="*/ 42554 h 47046"/>
                  <a:gd name="connsiteX4" fmla="*/ 20053 w 52347"/>
                  <a:gd name="connsiteY4" fmla="*/ 30297 h 47046"/>
                  <a:gd name="connsiteX5" fmla="*/ 23208 w 52347"/>
                  <a:gd name="connsiteY5" fmla="*/ 28558 h 47046"/>
                  <a:gd name="connsiteX6" fmla="*/ 36225 w 52347"/>
                  <a:gd name="connsiteY6" fmla="*/ 34610 h 47046"/>
                  <a:gd name="connsiteX7" fmla="*/ 36914 w 52347"/>
                  <a:gd name="connsiteY7" fmla="*/ 29103 h 47046"/>
                  <a:gd name="connsiteX8" fmla="*/ 41527 w 52347"/>
                  <a:gd name="connsiteY8" fmla="*/ 22813 h 47046"/>
                  <a:gd name="connsiteX9" fmla="*/ 47646 w 52347"/>
                  <a:gd name="connsiteY9" fmla="*/ 38601 h 47046"/>
                  <a:gd name="connsiteX10" fmla="*/ 49196 w 52347"/>
                  <a:gd name="connsiteY10" fmla="*/ 15213 h 47046"/>
                  <a:gd name="connsiteX11" fmla="*/ 47748 w 52347"/>
                  <a:gd name="connsiteY11" fmla="*/ 17889 h 47046"/>
                  <a:gd name="connsiteX12" fmla="*/ 45722 w 52347"/>
                  <a:gd name="connsiteY12" fmla="*/ 5285 h 47046"/>
                  <a:gd name="connsiteX13" fmla="*/ 45798 w 52347"/>
                  <a:gd name="connsiteY13" fmla="*/ 6549 h 47046"/>
                  <a:gd name="connsiteX14" fmla="*/ 36476 w 52347"/>
                  <a:gd name="connsiteY14" fmla="*/ 3811 h 47046"/>
                  <a:gd name="connsiteX15" fmla="*/ 37218 w 52347"/>
                  <a:gd name="connsiteY15" fmla="*/ 2199 h 47046"/>
                  <a:gd name="connsiteX16" fmla="*/ 29539 w 52347"/>
                  <a:gd name="connsiteY16" fmla="*/ 4579 h 47046"/>
                  <a:gd name="connsiteX17" fmla="*/ 29898 w 52347"/>
                  <a:gd name="connsiteY17" fmla="*/ 3189 h 47046"/>
                  <a:gd name="connsiteX18" fmla="*/ 21398 w 52347"/>
                  <a:gd name="connsiteY18" fmla="*/ 5051 h 47046"/>
                  <a:gd name="connsiteX19" fmla="*/ 22698 w 52347"/>
                  <a:gd name="connsiteY19" fmla="*/ 6399 h 47046"/>
                  <a:gd name="connsiteX20" fmla="*/ 11525 w 52347"/>
                  <a:gd name="connsiteY20" fmla="*/ 15648 h 47046"/>
                  <a:gd name="connsiteX21" fmla="*/ 11298 w 52347"/>
                  <a:gd name="connsiteY21" fmla="*/ 14229 h 47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2347" h="47046">
                    <a:moveTo>
                      <a:pt x="11298" y="14229"/>
                    </a:moveTo>
                    <a:cubicBezTo>
                      <a:pt x="11027" y="11516"/>
                      <a:pt x="11659" y="8780"/>
                      <a:pt x="13021" y="6766"/>
                    </a:cubicBezTo>
                    <a:cubicBezTo>
                      <a:pt x="15173" y="3585"/>
                      <a:pt x="18662" y="2876"/>
                      <a:pt x="21403" y="5061"/>
                    </a:cubicBezTo>
                    <a:cubicBezTo>
                      <a:pt x="23076" y="768"/>
                      <a:pt x="27312" y="-119"/>
                      <a:pt x="29854" y="3291"/>
                    </a:cubicBezTo>
                    <a:cubicBezTo>
                      <a:pt x="30495" y="1542"/>
                      <a:pt x="31726" y="333"/>
                      <a:pt x="33147" y="59"/>
                    </a:cubicBezTo>
                    <a:cubicBezTo>
                      <a:pt x="34711" y="-243"/>
                      <a:pt x="36273" y="629"/>
                      <a:pt x="37231" y="2340"/>
                    </a:cubicBezTo>
                    <a:cubicBezTo>
                      <a:pt x="38613" y="126"/>
                      <a:pt x="40899" y="-601"/>
                      <a:pt x="42861" y="549"/>
                    </a:cubicBezTo>
                    <a:cubicBezTo>
                      <a:pt x="44356" y="1425"/>
                      <a:pt x="45428" y="3259"/>
                      <a:pt x="45716" y="5435"/>
                    </a:cubicBezTo>
                    <a:cubicBezTo>
                      <a:pt x="47444" y="6077"/>
                      <a:pt x="48820" y="7857"/>
                      <a:pt x="49380" y="10177"/>
                    </a:cubicBezTo>
                    <a:cubicBezTo>
                      <a:pt x="49787" y="11861"/>
                      <a:pt x="49729" y="13690"/>
                      <a:pt x="49216" y="15319"/>
                    </a:cubicBezTo>
                    <a:cubicBezTo>
                      <a:pt x="50477" y="17553"/>
                      <a:pt x="52584" y="27110"/>
                      <a:pt x="52326" y="30597"/>
                    </a:cubicBezTo>
                    <a:cubicBezTo>
                      <a:pt x="52068" y="34084"/>
                      <a:pt x="50394" y="35712"/>
                      <a:pt x="47670" y="36242"/>
                    </a:cubicBezTo>
                    <a:cubicBezTo>
                      <a:pt x="47657" y="38509"/>
                      <a:pt x="44746" y="35888"/>
                      <a:pt x="42793" y="35960"/>
                    </a:cubicBezTo>
                    <a:cubicBezTo>
                      <a:pt x="40840" y="36032"/>
                      <a:pt x="38102" y="38498"/>
                      <a:pt x="35953" y="36674"/>
                    </a:cubicBezTo>
                    <a:cubicBezTo>
                      <a:pt x="35258" y="39807"/>
                      <a:pt x="33715" y="32669"/>
                      <a:pt x="31065" y="31842"/>
                    </a:cubicBezTo>
                    <a:cubicBezTo>
                      <a:pt x="28415" y="31015"/>
                      <a:pt x="21626" y="34917"/>
                      <a:pt x="20055" y="31710"/>
                    </a:cubicBezTo>
                    <a:cubicBezTo>
                      <a:pt x="16347" y="34754"/>
                      <a:pt x="15354" y="40458"/>
                      <a:pt x="13202" y="35331"/>
                    </a:cubicBezTo>
                    <a:cubicBezTo>
                      <a:pt x="11088" y="35668"/>
                      <a:pt x="9632" y="31799"/>
                      <a:pt x="8508" y="31109"/>
                    </a:cubicBezTo>
                    <a:cubicBezTo>
                      <a:pt x="7384" y="30419"/>
                      <a:pt x="5406" y="32716"/>
                      <a:pt x="6459" y="31190"/>
                    </a:cubicBezTo>
                    <a:cubicBezTo>
                      <a:pt x="4965" y="29993"/>
                      <a:pt x="2406" y="19444"/>
                      <a:pt x="2614" y="17091"/>
                    </a:cubicBezTo>
                    <a:cubicBezTo>
                      <a:pt x="2858" y="14336"/>
                      <a:pt x="9243" y="14650"/>
                      <a:pt x="11261" y="14366"/>
                    </a:cubicBezTo>
                    <a:cubicBezTo>
                      <a:pt x="11273" y="14320"/>
                      <a:pt x="11286" y="14275"/>
                      <a:pt x="11298" y="14229"/>
                    </a:cubicBezTo>
                    <a:close/>
                  </a:path>
                  <a:path w="52347" h="47046" fill="none" extrusionOk="0">
                    <a:moveTo>
                      <a:pt x="3488" y="47046"/>
                    </a:moveTo>
                    <a:cubicBezTo>
                      <a:pt x="2604" y="47140"/>
                      <a:pt x="765" y="35739"/>
                      <a:pt x="0" y="35126"/>
                    </a:cubicBezTo>
                    <a:moveTo>
                      <a:pt x="14326" y="34758"/>
                    </a:moveTo>
                    <a:cubicBezTo>
                      <a:pt x="13971" y="34951"/>
                      <a:pt x="11686" y="42494"/>
                      <a:pt x="11306" y="42554"/>
                    </a:cubicBezTo>
                    <a:moveTo>
                      <a:pt x="20053" y="30297"/>
                    </a:moveTo>
                    <a:cubicBezTo>
                      <a:pt x="19786" y="29751"/>
                      <a:pt x="23385" y="29169"/>
                      <a:pt x="23208" y="28558"/>
                    </a:cubicBezTo>
                    <a:moveTo>
                      <a:pt x="36225" y="34610"/>
                    </a:moveTo>
                    <a:cubicBezTo>
                      <a:pt x="36186" y="35257"/>
                      <a:pt x="37052" y="28481"/>
                      <a:pt x="36914" y="29103"/>
                    </a:cubicBezTo>
                    <a:moveTo>
                      <a:pt x="41527" y="22813"/>
                    </a:moveTo>
                    <a:cubicBezTo>
                      <a:pt x="43531" y="24141"/>
                      <a:pt x="47664" y="35569"/>
                      <a:pt x="47646" y="38601"/>
                    </a:cubicBezTo>
                    <a:moveTo>
                      <a:pt x="49196" y="15213"/>
                    </a:moveTo>
                    <a:cubicBezTo>
                      <a:pt x="48871" y="16245"/>
                      <a:pt x="48376" y="17161"/>
                      <a:pt x="47748" y="17889"/>
                    </a:cubicBezTo>
                    <a:moveTo>
                      <a:pt x="45722" y="5285"/>
                    </a:moveTo>
                    <a:cubicBezTo>
                      <a:pt x="45777" y="5702"/>
                      <a:pt x="45803" y="6125"/>
                      <a:pt x="45798" y="6549"/>
                    </a:cubicBezTo>
                    <a:moveTo>
                      <a:pt x="36476" y="3811"/>
                    </a:moveTo>
                    <a:cubicBezTo>
                      <a:pt x="36665" y="3228"/>
                      <a:pt x="36914" y="2685"/>
                      <a:pt x="37218" y="2199"/>
                    </a:cubicBezTo>
                    <a:moveTo>
                      <a:pt x="29539" y="4579"/>
                    </a:moveTo>
                    <a:cubicBezTo>
                      <a:pt x="29616" y="4097"/>
                      <a:pt x="29737" y="3630"/>
                      <a:pt x="29898" y="3189"/>
                    </a:cubicBezTo>
                    <a:moveTo>
                      <a:pt x="21398" y="5051"/>
                    </a:moveTo>
                    <a:cubicBezTo>
                      <a:pt x="21870" y="5427"/>
                      <a:pt x="22306" y="5880"/>
                      <a:pt x="22698" y="6399"/>
                    </a:cubicBezTo>
                    <a:moveTo>
                      <a:pt x="11525" y="15648"/>
                    </a:moveTo>
                    <a:cubicBezTo>
                      <a:pt x="11422" y="15184"/>
                      <a:pt x="11346" y="14710"/>
                      <a:pt x="11298" y="14229"/>
                    </a:cubicBezTo>
                  </a:path>
                </a:pathLst>
              </a:cu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23" name="Grupo 38"/>
            <p:cNvGrpSpPr/>
            <p:nvPr/>
          </p:nvGrpSpPr>
          <p:grpSpPr>
            <a:xfrm>
              <a:off x="2803780" y="1514876"/>
              <a:ext cx="65106" cy="357874"/>
              <a:chOff x="2572527" y="3987160"/>
              <a:chExt cx="65106" cy="357874"/>
            </a:xfrm>
          </p:grpSpPr>
          <p:sp>
            <p:nvSpPr>
              <p:cNvPr id="40" name="Menos 39"/>
              <p:cNvSpPr/>
              <p:nvPr/>
            </p:nvSpPr>
            <p:spPr>
              <a:xfrm rot="1980000">
                <a:off x="2599720" y="3987160"/>
                <a:ext cx="37913" cy="357874"/>
              </a:xfrm>
              <a:prstGeom prst="mathMinus">
                <a:avLst/>
              </a:prstGeom>
              <a:gradFill flip="none" rotWithShape="1">
                <a:gsLst>
                  <a:gs pos="0">
                    <a:srgbClr val="FF3399">
                      <a:lumMod val="97000"/>
                      <a:lumOff val="3000"/>
                    </a:srgbClr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1" name="Triângulo isósceles 40"/>
              <p:cNvSpPr/>
              <p:nvPr/>
            </p:nvSpPr>
            <p:spPr>
              <a:xfrm rot="1740000" flipV="1">
                <a:off x="2572527" y="4196117"/>
                <a:ext cx="32099" cy="39982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2" name="Triângulo isósceles 41"/>
              <p:cNvSpPr/>
              <p:nvPr/>
            </p:nvSpPr>
            <p:spPr>
              <a:xfrm rot="1920000" flipV="1">
                <a:off x="2574471" y="4211633"/>
                <a:ext cx="17693" cy="20359"/>
              </a:xfrm>
              <a:prstGeom prst="triangle">
                <a:avLst/>
              </a:prstGeom>
              <a:solidFill>
                <a:schemeClr val="tx1">
                  <a:alpha val="8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37" name="Grupo 60"/>
          <p:cNvGrpSpPr/>
          <p:nvPr/>
        </p:nvGrpSpPr>
        <p:grpSpPr>
          <a:xfrm>
            <a:off x="6984188" y="4906620"/>
            <a:ext cx="763200" cy="676800"/>
            <a:chOff x="4035989" y="1251545"/>
            <a:chExt cx="980687" cy="1158375"/>
          </a:xfrm>
        </p:grpSpPr>
        <p:sp>
          <p:nvSpPr>
            <p:cNvPr id="62" name="Forma livre 61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grpSp>
          <p:nvGrpSpPr>
            <p:cNvPr id="38" name="Grupo 62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39" name="Grupo 63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43" name="Grupo 66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45" name="Grupo 70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77" name="Lua 76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grpSp>
                  <p:nvGrpSpPr>
                    <p:cNvPr id="48" name="Grupo 77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50" name="Grupo 78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61" name="Grupo 84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63" name="Grupo 87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90" name="Trapezoide 89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1" name="Retângulo 90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2" name="Fluxograma: Conector 91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3" name="Lua 92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4" name="Forma livre 93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5" name="Trapezoide 94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gradFill flip="none" rotWithShape="1">
                              <a:gsLst>
                                <a:gs pos="0">
                                  <a:schemeClr val="accent5">
                                    <a:lumMod val="50000"/>
                                    <a:shade val="30000"/>
                                    <a:satMod val="115000"/>
                                  </a:schemeClr>
                                </a:gs>
                                <a:gs pos="50000">
                                  <a:schemeClr val="accent5">
                                    <a:lumMod val="50000"/>
                                    <a:shade val="67500"/>
                                    <a:satMod val="115000"/>
                                  </a:schemeClr>
                                </a:gs>
                                <a:gs pos="100000">
                                  <a:schemeClr val="accent5">
                                    <a:lumMod val="50000"/>
                                    <a:shade val="100000"/>
                                    <a:satMod val="115000"/>
                                  </a:schemeClr>
                                </a:gs>
                              </a:gsLst>
                              <a:path path="circle">
                                <a:fillToRect t="100000" r="100000"/>
                              </a:path>
                              <a:tileRect l="-100000" b="-100000"/>
                            </a:gra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6" name="Forma livre 95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7" name="Forma livre 96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8" name="Forma livre 97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99" name="Forma livre 98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89" name="Lua 88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86" name="Lua 85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7" name="Lua 86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64" name="Grupo 79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81" name="Forma livre 80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2" name="Forma livre 81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3" name="Forma livre 82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84" name="Forma livre 83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</p:grpSp>
              </p:grpSp>
              <p:sp>
                <p:nvSpPr>
                  <p:cNvPr id="72" name="Retângulo 71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grpSp>
                <p:nvGrpSpPr>
                  <p:cNvPr id="67" name="Grupo 72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74" name="Menos 73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5" name="Triângulo isósceles 74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76" name="Triângulo isósceles 75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</p:grpSp>
            <p:grpSp>
              <p:nvGrpSpPr>
                <p:cNvPr id="68" name="Grupo 67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69" name="Forma livre 68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  <p:sp>
                <p:nvSpPr>
                  <p:cNvPr id="70" name="Forma livre 69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65" name="Forma livre 64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6" name="Forma livre 65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00" name="Seta para cima 99"/>
          <p:cNvSpPr/>
          <p:nvPr/>
        </p:nvSpPr>
        <p:spPr>
          <a:xfrm>
            <a:off x="4429528" y="4703106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1" name="Seta para cima 100"/>
          <p:cNvSpPr/>
          <p:nvPr/>
        </p:nvSpPr>
        <p:spPr>
          <a:xfrm>
            <a:off x="5464164" y="4703057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2" name="Seta para cima 101"/>
          <p:cNvSpPr/>
          <p:nvPr/>
        </p:nvSpPr>
        <p:spPr>
          <a:xfrm>
            <a:off x="7282746" y="4687168"/>
            <a:ext cx="115364" cy="172499"/>
          </a:xfrm>
          <a:prstGeom prst="up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3" name="Retângulo de cantos arredondados 102"/>
          <p:cNvSpPr/>
          <p:nvPr/>
        </p:nvSpPr>
        <p:spPr>
          <a:xfrm>
            <a:off x="4217702" y="560656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183,58</a:t>
            </a:r>
            <a:endParaRPr lang="pt-BR" sz="900" b="1" dirty="0"/>
          </a:p>
        </p:txBody>
      </p:sp>
      <p:sp>
        <p:nvSpPr>
          <p:cNvPr id="104" name="Retângulo de cantos arredondados 103"/>
          <p:cNvSpPr/>
          <p:nvPr/>
        </p:nvSpPr>
        <p:spPr>
          <a:xfrm>
            <a:off x="5274763" y="5603755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246,23</a:t>
            </a:r>
            <a:endParaRPr lang="pt-BR" sz="900" b="1" dirty="0"/>
          </a:p>
        </p:txBody>
      </p:sp>
      <p:sp>
        <p:nvSpPr>
          <p:cNvPr id="105" name="Retângulo de cantos arredondados 104"/>
          <p:cNvSpPr/>
          <p:nvPr/>
        </p:nvSpPr>
        <p:spPr>
          <a:xfrm>
            <a:off x="7089563" y="5606152"/>
            <a:ext cx="594803" cy="261829"/>
          </a:xfrm>
          <a:prstGeom prst="roundRect">
            <a:avLst/>
          </a:prstGeom>
          <a:solidFill>
            <a:schemeClr val="accent1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357,45</a:t>
            </a:r>
            <a:endParaRPr lang="pt-BR" sz="900" b="1" dirty="0"/>
          </a:p>
        </p:txBody>
      </p:sp>
      <p:sp>
        <p:nvSpPr>
          <p:cNvPr id="106" name="Retângulo de cantos arredondados 105"/>
          <p:cNvSpPr/>
          <p:nvPr/>
        </p:nvSpPr>
        <p:spPr>
          <a:xfrm>
            <a:off x="1115032" y="1700808"/>
            <a:ext cx="7633432" cy="139413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noFill/>
          </a:ln>
          <a:effectLst>
            <a:outerShdw blurRad="107950" dist="12700" dir="54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2"/>
                </a:solidFill>
              </a:rPr>
              <a:t>Por exemplo: três alunos participaram do </a:t>
            </a:r>
            <a:r>
              <a:rPr lang="pt-BR" sz="2400" dirty="0" err="1" smtClean="0">
                <a:solidFill>
                  <a:schemeClr val="tx2"/>
                </a:solidFill>
              </a:rPr>
              <a:t>SisPAE</a:t>
            </a:r>
            <a:r>
              <a:rPr lang="pt-BR" sz="2400" dirty="0" smtClean="0">
                <a:solidFill>
                  <a:schemeClr val="tx2"/>
                </a:solidFill>
              </a:rPr>
              <a:t>: dispondo das suas médias de proficiência, verifica-se  em que ponto da escala se encontram.</a:t>
            </a:r>
            <a:endParaRPr lang="pt-BR" sz="2400" dirty="0">
              <a:solidFill>
                <a:schemeClr val="tx2"/>
              </a:solidFill>
            </a:endParaRPr>
          </a:p>
        </p:txBody>
      </p:sp>
      <p:grpSp>
        <p:nvGrpSpPr>
          <p:cNvPr id="71" name="Grupo 106"/>
          <p:cNvGrpSpPr/>
          <p:nvPr/>
        </p:nvGrpSpPr>
        <p:grpSpPr>
          <a:xfrm>
            <a:off x="2555192" y="3904832"/>
            <a:ext cx="6048673" cy="604288"/>
            <a:chOff x="2128490" y="2404756"/>
            <a:chExt cx="5327185" cy="291600"/>
          </a:xfrm>
        </p:grpSpPr>
        <p:grpSp>
          <p:nvGrpSpPr>
            <p:cNvPr id="73" name="Grupo 10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8" name="Grupo 11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28" name="Retângulo 12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29" name="Fluxograma: Cartão 12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30" name="Fluxograma: Cartão 12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9" name="Grupo 13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3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5" name="Grupo 13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72" name="Conector reto 17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Conector reto 17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Conector reto 17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Conector reto 17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Conector reto 17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Conector reto 17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upo 13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62" name="Conector reto 16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Conector reto 16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Conector reto 16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Conector reto 16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Conector reto 16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Conector reto 16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Conector reto 16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Conector reto 16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Conector reto 16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Conector reto 17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Grupo 13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52" name="Conector reto 15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Conector reto 15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Conector reto 15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Conector reto 15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Conector reto 15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Conector reto 15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Conector reto 15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ector reto 15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Conector reto 15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Conector reto 16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8" name="Grupo 13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Conector reto 14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Conector reto 14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Conector reto 14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ector reto 14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Conector reto 15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5" name="Grupo 13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6" name="CaixaDeTexto 11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7" name="CaixaDeTexto 11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8" name="CaixaDeTexto 11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19" name="CaixaDeTexto 11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20" name="CaixaDeTexto 11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21" name="CaixaDeTexto 12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22" name="CaixaDeTexto 121"/>
              <p:cNvSpPr txBox="1"/>
              <p:nvPr/>
            </p:nvSpPr>
            <p:spPr>
              <a:xfrm flipH="1">
                <a:off x="4023554" y="1426018"/>
                <a:ext cx="432048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solidFill>
                      <a:srgbClr val="C00000"/>
                    </a:solidFill>
                    <a:latin typeface="Garamond" pitchFamily="18" charset="0"/>
                  </a:rPr>
                  <a:t>250</a:t>
                </a:r>
                <a:endParaRPr lang="pt-BR" sz="1200" b="1" dirty="0">
                  <a:solidFill>
                    <a:srgbClr val="C00000"/>
                  </a:solidFill>
                  <a:latin typeface="Garamond" pitchFamily="18" charset="0"/>
                </a:endParaRPr>
              </a:p>
            </p:txBody>
          </p:sp>
          <p:sp>
            <p:nvSpPr>
              <p:cNvPr id="123" name="CaixaDeTexto 12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24" name="CaixaDeTexto 12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25" name="CaixaDeTexto 12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26" name="CaixaDeTexto 12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27" name="CaixaDeTexto 12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09" name="Conector reto 10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CaixaDeTexto 11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sp>
        <p:nvSpPr>
          <p:cNvPr id="202" name="Fluxograma: Conector 201"/>
          <p:cNvSpPr/>
          <p:nvPr/>
        </p:nvSpPr>
        <p:spPr>
          <a:xfrm>
            <a:off x="395536" y="2278384"/>
            <a:ext cx="901919" cy="1397630"/>
          </a:xfrm>
          <a:prstGeom prst="flowChartConnector">
            <a:avLst/>
          </a:prstGeom>
          <a:solidFill>
            <a:schemeClr val="tx2">
              <a:alpha val="85000"/>
            </a:schemeClr>
          </a:solid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454438" y="2256620"/>
            <a:ext cx="8294026" cy="3528392"/>
          </a:xfrm>
        </p:spPr>
        <p:txBody>
          <a:bodyPr>
            <a:normAutofit/>
          </a:bodyPr>
          <a:lstStyle/>
          <a:p>
            <a:endParaRPr lang="pt-BR" b="1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3828022" y="3048708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0"/>
          <p:cNvGrpSpPr/>
          <p:nvPr/>
        </p:nvGrpSpPr>
        <p:grpSpPr>
          <a:xfrm>
            <a:off x="3688846" y="3331977"/>
            <a:ext cx="660678" cy="574699"/>
            <a:chOff x="4035989" y="1251545"/>
            <a:chExt cx="980687" cy="1158375"/>
          </a:xfrm>
        </p:grpSpPr>
        <p:sp>
          <p:nvSpPr>
            <p:cNvPr id="13" name="Forma livre 12"/>
            <p:cNvSpPr/>
            <p:nvPr/>
          </p:nvSpPr>
          <p:spPr>
            <a:xfrm>
              <a:off x="4269179" y="1288473"/>
              <a:ext cx="124691" cy="344384"/>
            </a:xfrm>
            <a:custGeom>
              <a:avLst/>
              <a:gdLst>
                <a:gd name="connsiteX0" fmla="*/ 124691 w 124691"/>
                <a:gd name="connsiteY0" fmla="*/ 0 h 344384"/>
                <a:gd name="connsiteX1" fmla="*/ 95003 w 124691"/>
                <a:gd name="connsiteY1" fmla="*/ 11875 h 344384"/>
                <a:gd name="connsiteX2" fmla="*/ 77190 w 124691"/>
                <a:gd name="connsiteY2" fmla="*/ 17813 h 344384"/>
                <a:gd name="connsiteX3" fmla="*/ 59377 w 124691"/>
                <a:gd name="connsiteY3" fmla="*/ 29688 h 344384"/>
                <a:gd name="connsiteX4" fmla="*/ 53439 w 124691"/>
                <a:gd name="connsiteY4" fmla="*/ 59376 h 344384"/>
                <a:gd name="connsiteX5" fmla="*/ 41564 w 124691"/>
                <a:gd name="connsiteY5" fmla="*/ 160317 h 344384"/>
                <a:gd name="connsiteX6" fmla="*/ 35626 w 124691"/>
                <a:gd name="connsiteY6" fmla="*/ 243444 h 344384"/>
                <a:gd name="connsiteX7" fmla="*/ 23751 w 124691"/>
                <a:gd name="connsiteY7" fmla="*/ 285008 h 344384"/>
                <a:gd name="connsiteX8" fmla="*/ 17813 w 124691"/>
                <a:gd name="connsiteY8" fmla="*/ 320633 h 344384"/>
                <a:gd name="connsiteX9" fmla="*/ 0 w 124691"/>
                <a:gd name="connsiteY9" fmla="*/ 344384 h 34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91" h="344384">
                  <a:moveTo>
                    <a:pt x="124691" y="0"/>
                  </a:moveTo>
                  <a:cubicBezTo>
                    <a:pt x="114795" y="3958"/>
                    <a:pt x="104983" y="8133"/>
                    <a:pt x="95003" y="11875"/>
                  </a:cubicBezTo>
                  <a:cubicBezTo>
                    <a:pt x="89143" y="14073"/>
                    <a:pt x="82788" y="15014"/>
                    <a:pt x="77190" y="17813"/>
                  </a:cubicBezTo>
                  <a:cubicBezTo>
                    <a:pt x="70807" y="21004"/>
                    <a:pt x="65315" y="25730"/>
                    <a:pt x="59377" y="29688"/>
                  </a:cubicBezTo>
                  <a:cubicBezTo>
                    <a:pt x="57398" y="39584"/>
                    <a:pt x="55098" y="49421"/>
                    <a:pt x="53439" y="59376"/>
                  </a:cubicBezTo>
                  <a:cubicBezTo>
                    <a:pt x="47868" y="92802"/>
                    <a:pt x="44377" y="126567"/>
                    <a:pt x="41564" y="160317"/>
                  </a:cubicBezTo>
                  <a:cubicBezTo>
                    <a:pt x="39257" y="188001"/>
                    <a:pt x="38694" y="215834"/>
                    <a:pt x="35626" y="243444"/>
                  </a:cubicBezTo>
                  <a:cubicBezTo>
                    <a:pt x="32751" y="269317"/>
                    <a:pt x="28757" y="262483"/>
                    <a:pt x="23751" y="285008"/>
                  </a:cubicBezTo>
                  <a:cubicBezTo>
                    <a:pt x="21139" y="296760"/>
                    <a:pt x="21620" y="309212"/>
                    <a:pt x="17813" y="320633"/>
                  </a:cubicBezTo>
                  <a:cubicBezTo>
                    <a:pt x="14456" y="330705"/>
                    <a:pt x="7034" y="337350"/>
                    <a:pt x="0" y="344384"/>
                  </a:cubicBezTo>
                </a:path>
              </a:pathLst>
            </a:custGeom>
            <a:solidFill>
              <a:srgbClr val="FFCC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n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4035989" y="1251545"/>
              <a:ext cx="980687" cy="1158375"/>
              <a:chOff x="4023361" y="1271157"/>
              <a:chExt cx="980687" cy="1158375"/>
            </a:xfrm>
          </p:grpSpPr>
          <p:grpSp>
            <p:nvGrpSpPr>
              <p:cNvPr id="4" name="Grupo 14"/>
              <p:cNvGrpSpPr/>
              <p:nvPr/>
            </p:nvGrpSpPr>
            <p:grpSpPr>
              <a:xfrm>
                <a:off x="4023361" y="1271157"/>
                <a:ext cx="980687" cy="1158375"/>
                <a:chOff x="4181469" y="1271157"/>
                <a:chExt cx="822579" cy="881001"/>
              </a:xfrm>
            </p:grpSpPr>
            <p:grpSp>
              <p:nvGrpSpPr>
                <p:cNvPr id="5" name="Grupo 17"/>
                <p:cNvGrpSpPr/>
                <p:nvPr/>
              </p:nvGrpSpPr>
              <p:grpSpPr>
                <a:xfrm>
                  <a:off x="4181469" y="1271157"/>
                  <a:ext cx="822579" cy="881001"/>
                  <a:chOff x="4155626" y="1271157"/>
                  <a:chExt cx="669600" cy="580953"/>
                </a:xfrm>
              </p:grpSpPr>
              <p:grpSp>
                <p:nvGrpSpPr>
                  <p:cNvPr id="6" name="Grupo 21"/>
                  <p:cNvGrpSpPr/>
                  <p:nvPr/>
                </p:nvGrpSpPr>
                <p:grpSpPr>
                  <a:xfrm>
                    <a:off x="4155626" y="1271157"/>
                    <a:ext cx="669600" cy="580953"/>
                    <a:chOff x="4155626" y="1271157"/>
                    <a:chExt cx="669600" cy="580953"/>
                  </a:xfrm>
                </p:grpSpPr>
                <p:sp>
                  <p:nvSpPr>
                    <p:cNvPr id="28" name="Lua 27"/>
                    <p:cNvSpPr/>
                    <p:nvPr/>
                  </p:nvSpPr>
                  <p:spPr>
                    <a:xfrm flipH="1">
                      <a:off x="4531056" y="1484806"/>
                      <a:ext cx="80952" cy="121305"/>
                    </a:xfrm>
                    <a:prstGeom prst="moon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grpSp>
                  <p:nvGrpSpPr>
                    <p:cNvPr id="8" name="Grupo 28"/>
                    <p:cNvGrpSpPr/>
                    <p:nvPr/>
                  </p:nvGrpSpPr>
                  <p:grpSpPr>
                    <a:xfrm>
                      <a:off x="4155626" y="1271157"/>
                      <a:ext cx="669600" cy="580953"/>
                      <a:chOff x="4155626" y="1271157"/>
                      <a:chExt cx="669600" cy="580953"/>
                    </a:xfrm>
                  </p:grpSpPr>
                  <p:grpSp>
                    <p:nvGrpSpPr>
                      <p:cNvPr id="9" name="Grupo 29"/>
                      <p:cNvGrpSpPr/>
                      <p:nvPr/>
                    </p:nvGrpSpPr>
                    <p:grpSpPr>
                      <a:xfrm>
                        <a:off x="4155626" y="1271157"/>
                        <a:ext cx="669600" cy="580953"/>
                        <a:chOff x="5729540" y="3843042"/>
                        <a:chExt cx="669600" cy="580953"/>
                      </a:xfrm>
                    </p:grpSpPr>
                    <p:grpSp>
                      <p:nvGrpSpPr>
                        <p:cNvPr id="11" name="Grupo 35"/>
                        <p:cNvGrpSpPr/>
                        <p:nvPr/>
                      </p:nvGrpSpPr>
                      <p:grpSpPr>
                        <a:xfrm>
                          <a:off x="5729540" y="3843042"/>
                          <a:ext cx="669600" cy="580953"/>
                          <a:chOff x="5729540" y="3843042"/>
                          <a:chExt cx="669600" cy="580953"/>
                        </a:xfrm>
                      </p:grpSpPr>
                      <p:grpSp>
                        <p:nvGrpSpPr>
                          <p:cNvPr id="12" name="Grupo 38"/>
                          <p:cNvGrpSpPr/>
                          <p:nvPr/>
                        </p:nvGrpSpPr>
                        <p:grpSpPr>
                          <a:xfrm>
                            <a:off x="5729540" y="3843042"/>
                            <a:ext cx="669600" cy="580953"/>
                            <a:chOff x="5729540" y="3843042"/>
                            <a:chExt cx="669600" cy="580953"/>
                          </a:xfrm>
                        </p:grpSpPr>
                        <p:sp>
                          <p:nvSpPr>
                            <p:cNvPr id="41" name="Trapezoide 40"/>
                            <p:cNvSpPr/>
                            <p:nvPr/>
                          </p:nvSpPr>
                          <p:spPr>
                            <a:xfrm>
                              <a:off x="5729540" y="4156262"/>
                              <a:ext cx="669600" cy="187413"/>
                            </a:xfrm>
                            <a:prstGeom prst="trapezoid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2" name="Retângulo 41"/>
                            <p:cNvSpPr/>
                            <p:nvPr/>
                          </p:nvSpPr>
                          <p:spPr>
                            <a:xfrm>
                              <a:off x="5729540" y="4343675"/>
                              <a:ext cx="669600" cy="80320"/>
                            </a:xfrm>
                            <a:prstGeom prst="rect">
                              <a:avLst/>
                            </a:prstGeom>
                            <a:solidFill>
                              <a:srgbClr val="2D57CD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3" name="Fluxograma: Conector 42"/>
                            <p:cNvSpPr/>
                            <p:nvPr/>
                          </p:nvSpPr>
                          <p:spPr>
                            <a:xfrm>
                              <a:off x="5931822" y="3843042"/>
                              <a:ext cx="209250" cy="183404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4" name="Lua 43"/>
                            <p:cNvSpPr/>
                            <p:nvPr/>
                          </p:nvSpPr>
                          <p:spPr>
                            <a:xfrm>
                              <a:off x="5891089" y="4057833"/>
                              <a:ext cx="80952" cy="121305"/>
                            </a:xfrm>
                            <a:prstGeom prst="moon">
                              <a:avLst/>
                            </a:prstGeom>
                            <a:solidFill>
                              <a:schemeClr val="accent6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5" name="Forma livre 44"/>
                            <p:cNvSpPr/>
                            <p:nvPr/>
                          </p:nvSpPr>
                          <p:spPr>
                            <a:xfrm>
                              <a:off x="6017746" y="4219465"/>
                              <a:ext cx="96940" cy="1563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6" name="Trapezoide 45"/>
                            <p:cNvSpPr/>
                            <p:nvPr/>
                          </p:nvSpPr>
                          <p:spPr>
                            <a:xfrm>
                              <a:off x="5933586" y="4022395"/>
                              <a:ext cx="214453" cy="133867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7" name="Forma livre 46"/>
                            <p:cNvSpPr/>
                            <p:nvPr/>
                          </p:nvSpPr>
                          <p:spPr>
                            <a:xfrm flipH="1">
                              <a:off x="6093118" y="3858295"/>
                              <a:ext cx="86262" cy="115544"/>
                            </a:xfrm>
                            <a:custGeom>
                              <a:avLst/>
                              <a:gdLst>
                                <a:gd name="connsiteX0" fmla="*/ 122830 w 122830"/>
                                <a:gd name="connsiteY0" fmla="*/ 0 h 266131"/>
                                <a:gd name="connsiteX1" fmla="*/ 81886 w 122830"/>
                                <a:gd name="connsiteY1" fmla="*/ 20472 h 266131"/>
                                <a:gd name="connsiteX2" fmla="*/ 54591 w 122830"/>
                                <a:gd name="connsiteY2" fmla="*/ 61415 h 266131"/>
                                <a:gd name="connsiteX3" fmla="*/ 47767 w 122830"/>
                                <a:gd name="connsiteY3" fmla="*/ 218364 h 266131"/>
                                <a:gd name="connsiteX4" fmla="*/ 40943 w 122830"/>
                                <a:gd name="connsiteY4" fmla="*/ 238836 h 266131"/>
                                <a:gd name="connsiteX5" fmla="*/ 0 w 122830"/>
                                <a:gd name="connsiteY5" fmla="*/ 266131 h 2661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22830" h="266131">
                                  <a:moveTo>
                                    <a:pt x="122830" y="0"/>
                                  </a:moveTo>
                                  <a:cubicBezTo>
                                    <a:pt x="109182" y="6824"/>
                                    <a:pt x="93228" y="10264"/>
                                    <a:pt x="81886" y="20472"/>
                                  </a:cubicBezTo>
                                  <a:cubicBezTo>
                                    <a:pt x="69694" y="31445"/>
                                    <a:pt x="54591" y="61415"/>
                                    <a:pt x="54591" y="61415"/>
                                  </a:cubicBezTo>
                                  <a:cubicBezTo>
                                    <a:pt x="52316" y="113731"/>
                                    <a:pt x="51783" y="166152"/>
                                    <a:pt x="47767" y="218364"/>
                                  </a:cubicBezTo>
                                  <a:cubicBezTo>
                                    <a:pt x="47215" y="225536"/>
                                    <a:pt x="46029" y="233750"/>
                                    <a:pt x="40943" y="238836"/>
                                  </a:cubicBezTo>
                                  <a:cubicBezTo>
                                    <a:pt x="29345" y="250434"/>
                                    <a:pt x="0" y="266131"/>
                                    <a:pt x="0" y="266131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8" name="Forma livre 47"/>
                            <p:cNvSpPr/>
                            <p:nvPr/>
                          </p:nvSpPr>
                          <p:spPr>
                            <a:xfrm>
                              <a:off x="5911372" y="3963520"/>
                              <a:ext cx="50237" cy="77030"/>
                            </a:xfrm>
                            <a:custGeom>
                              <a:avLst/>
                              <a:gdLst>
                                <a:gd name="connsiteX0" fmla="*/ 47767 w 71533"/>
                                <a:gd name="connsiteY0" fmla="*/ 0 h 177421"/>
                                <a:gd name="connsiteX1" fmla="*/ 54591 w 71533"/>
                                <a:gd name="connsiteY1" fmla="*/ 54591 h 177421"/>
                                <a:gd name="connsiteX2" fmla="*/ 54591 w 71533"/>
                                <a:gd name="connsiteY2" fmla="*/ 150125 h 177421"/>
                                <a:gd name="connsiteX3" fmla="*/ 13648 w 71533"/>
                                <a:gd name="connsiteY3" fmla="*/ 163773 h 177421"/>
                                <a:gd name="connsiteX4" fmla="*/ 0 w 71533"/>
                                <a:gd name="connsiteY4" fmla="*/ 177421 h 17742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1533" h="177421">
                                  <a:moveTo>
                                    <a:pt x="47767" y="0"/>
                                  </a:moveTo>
                                  <a:cubicBezTo>
                                    <a:pt x="50042" y="18197"/>
                                    <a:pt x="51310" y="36548"/>
                                    <a:pt x="54591" y="54591"/>
                                  </a:cubicBezTo>
                                  <a:cubicBezTo>
                                    <a:pt x="61682" y="93590"/>
                                    <a:pt x="88884" y="86438"/>
                                    <a:pt x="54591" y="150125"/>
                                  </a:cubicBezTo>
                                  <a:cubicBezTo>
                                    <a:pt x="47771" y="162791"/>
                                    <a:pt x="23820" y="153601"/>
                                    <a:pt x="13648" y="163773"/>
                                  </a:cubicBezTo>
                                  <a:lnTo>
                                    <a:pt x="0" y="177421"/>
                                  </a:ln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49" name="Forma livre 48"/>
                            <p:cNvSpPr/>
                            <p:nvPr/>
                          </p:nvSpPr>
                          <p:spPr>
                            <a:xfrm>
                              <a:off x="6146197" y="3972408"/>
                              <a:ext cx="38339" cy="65183"/>
                            </a:xfrm>
                            <a:custGeom>
                              <a:avLst/>
                              <a:gdLst>
                                <a:gd name="connsiteX0" fmla="*/ 0 w 54591"/>
                                <a:gd name="connsiteY0" fmla="*/ 0 h 150134"/>
                                <a:gd name="connsiteX1" fmla="*/ 6824 w 54591"/>
                                <a:gd name="connsiteY1" fmla="*/ 122830 h 150134"/>
                                <a:gd name="connsiteX2" fmla="*/ 20472 w 54591"/>
                                <a:gd name="connsiteY2" fmla="*/ 143301 h 150134"/>
                                <a:gd name="connsiteX3" fmla="*/ 54591 w 54591"/>
                                <a:gd name="connsiteY3" fmla="*/ 150125 h 15013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54591" h="150134">
                                  <a:moveTo>
                                    <a:pt x="0" y="0"/>
                                  </a:moveTo>
                                  <a:cubicBezTo>
                                    <a:pt x="2275" y="40943"/>
                                    <a:pt x="1025" y="82236"/>
                                    <a:pt x="6824" y="122830"/>
                                  </a:cubicBezTo>
                                  <a:cubicBezTo>
                                    <a:pt x="7984" y="130949"/>
                                    <a:pt x="13648" y="138752"/>
                                    <a:pt x="20472" y="143301"/>
                                  </a:cubicBezTo>
                                  <a:cubicBezTo>
                                    <a:pt x="31536" y="150677"/>
                                    <a:pt x="42861" y="150125"/>
                                    <a:pt x="54591" y="150125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  <p:sp>
                          <p:nvSpPr>
                            <p:cNvPr id="50" name="Forma livre 49"/>
                            <p:cNvSpPr/>
                            <p:nvPr/>
                          </p:nvSpPr>
                          <p:spPr>
                            <a:xfrm>
                              <a:off x="5920237" y="3886603"/>
                              <a:ext cx="47923" cy="77445"/>
                            </a:xfrm>
                            <a:custGeom>
                              <a:avLst/>
                              <a:gdLst>
                                <a:gd name="connsiteX0" fmla="*/ 54591 w 68239"/>
                                <a:gd name="connsiteY0" fmla="*/ 0 h 178379"/>
                                <a:gd name="connsiteX1" fmla="*/ 61415 w 68239"/>
                                <a:gd name="connsiteY1" fmla="*/ 95534 h 178379"/>
                                <a:gd name="connsiteX2" fmla="*/ 68239 w 68239"/>
                                <a:gd name="connsiteY2" fmla="*/ 116006 h 178379"/>
                                <a:gd name="connsiteX3" fmla="*/ 40943 w 68239"/>
                                <a:gd name="connsiteY3" fmla="*/ 163773 h 178379"/>
                                <a:gd name="connsiteX4" fmla="*/ 20472 w 68239"/>
                                <a:gd name="connsiteY4" fmla="*/ 177420 h 178379"/>
                                <a:gd name="connsiteX5" fmla="*/ 0 w 68239"/>
                                <a:gd name="connsiteY5" fmla="*/ 177420 h 1783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68239" h="178379">
                                  <a:moveTo>
                                    <a:pt x="54591" y="0"/>
                                  </a:moveTo>
                                  <a:cubicBezTo>
                                    <a:pt x="56866" y="31845"/>
                                    <a:pt x="57685" y="63827"/>
                                    <a:pt x="61415" y="95534"/>
                                  </a:cubicBezTo>
                                  <a:cubicBezTo>
                                    <a:pt x="62255" y="102678"/>
                                    <a:pt x="68239" y="108813"/>
                                    <a:pt x="68239" y="116006"/>
                                  </a:cubicBezTo>
                                  <a:cubicBezTo>
                                    <a:pt x="68239" y="140636"/>
                                    <a:pt x="58616" y="149046"/>
                                    <a:pt x="40943" y="163773"/>
                                  </a:cubicBezTo>
                                  <a:cubicBezTo>
                                    <a:pt x="34643" y="169023"/>
                                    <a:pt x="28252" y="174827"/>
                                    <a:pt x="20472" y="177420"/>
                                  </a:cubicBezTo>
                                  <a:cubicBezTo>
                                    <a:pt x="13998" y="179578"/>
                                    <a:pt x="6824" y="177420"/>
                                    <a:pt x="0" y="177420"/>
                                  </a:cubicBezTo>
                                </a:path>
                              </a:pathLst>
                            </a:custGeom>
                            <a:solidFill>
                              <a:srgbClr val="FFCC00"/>
                            </a:solidFill>
                            <a:ln w="1905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>
                                <a:ln>
                                  <a:solidFill>
                                    <a:schemeClr val="tx1"/>
                                  </a:solidFill>
                                </a:ln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40" name="Lua 39"/>
                          <p:cNvSpPr/>
                          <p:nvPr/>
                        </p:nvSpPr>
                        <p:spPr>
                          <a:xfrm rot="16200000">
                            <a:off x="6024152" y="3940602"/>
                            <a:ext cx="31661" cy="57129"/>
                          </a:xfrm>
                          <a:prstGeom prst="moon">
                            <a:avLst/>
                          </a:prstGeom>
                          <a:solidFill>
                            <a:schemeClr val="accent2">
                              <a:lumMod val="5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>
                              <a:ln>
                                <a:solidFill>
                                  <a:schemeClr val="tx1"/>
                                </a:solidFill>
                              </a:ln>
                            </a:endParaRPr>
                          </a:p>
                        </p:txBody>
                      </p:sp>
                    </p:grpSp>
                    <p:sp>
                      <p:nvSpPr>
                        <p:cNvPr id="37" name="Lua 36"/>
                        <p:cNvSpPr/>
                        <p:nvPr/>
                      </p:nvSpPr>
                      <p:spPr>
                        <a:xfrm rot="16200000">
                          <a:off x="5999955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8" name="Lua 37"/>
                        <p:cNvSpPr/>
                        <p:nvPr/>
                      </p:nvSpPr>
                      <p:spPr>
                        <a:xfrm rot="16200000">
                          <a:off x="6058960" y="3914764"/>
                          <a:ext cx="14067" cy="32108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  <p:grpSp>
                    <p:nvGrpSpPr>
                      <p:cNvPr id="14" name="Grupo 30"/>
                      <p:cNvGrpSpPr/>
                      <p:nvPr/>
                    </p:nvGrpSpPr>
                    <p:grpSpPr>
                      <a:xfrm>
                        <a:off x="4332637" y="1271157"/>
                        <a:ext cx="279095" cy="209415"/>
                        <a:chOff x="6052685" y="3983535"/>
                        <a:chExt cx="279095" cy="209415"/>
                      </a:xfrm>
                    </p:grpSpPr>
                    <p:sp>
                      <p:nvSpPr>
                        <p:cNvPr id="32" name="Forma livre 31"/>
                        <p:cNvSpPr/>
                        <p:nvPr/>
                      </p:nvSpPr>
                      <p:spPr>
                        <a:xfrm rot="480000">
                          <a:off x="6052685" y="398353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3" name="Forma livre 32"/>
                        <p:cNvSpPr/>
                        <p:nvPr/>
                      </p:nvSpPr>
                      <p:spPr>
                        <a:xfrm flipH="1">
                          <a:off x="6245518" y="4010695"/>
                          <a:ext cx="86262" cy="115544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4" name="Forma livre 33"/>
                        <p:cNvSpPr/>
                        <p:nvPr/>
                      </p:nvSpPr>
                      <p:spPr>
                        <a:xfrm rot="20400000">
                          <a:off x="6098685" y="3986659"/>
                          <a:ext cx="153355" cy="56290"/>
                        </a:xfrm>
                        <a:custGeom>
                          <a:avLst/>
                          <a:gdLst>
                            <a:gd name="connsiteX0" fmla="*/ 0 w 218365"/>
                            <a:gd name="connsiteY0" fmla="*/ 40943 h 129653"/>
                            <a:gd name="connsiteX1" fmla="*/ 75063 w 218365"/>
                            <a:gd name="connsiteY1" fmla="*/ 13648 h 129653"/>
                            <a:gd name="connsiteX2" fmla="*/ 129654 w 218365"/>
                            <a:gd name="connsiteY2" fmla="*/ 0 h 129653"/>
                            <a:gd name="connsiteX3" fmla="*/ 170597 w 218365"/>
                            <a:gd name="connsiteY3" fmla="*/ 6824 h 129653"/>
                            <a:gd name="connsiteX4" fmla="*/ 204717 w 218365"/>
                            <a:gd name="connsiteY4" fmla="*/ 68239 h 129653"/>
                            <a:gd name="connsiteX5" fmla="*/ 218365 w 218365"/>
                            <a:gd name="connsiteY5" fmla="*/ 109182 h 129653"/>
                            <a:gd name="connsiteX6" fmla="*/ 218365 w 218365"/>
                            <a:gd name="connsiteY6" fmla="*/ 129653 h 12965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8365" h="129653">
                              <a:moveTo>
                                <a:pt x="0" y="40943"/>
                              </a:moveTo>
                              <a:cubicBezTo>
                                <a:pt x="17642" y="33886"/>
                                <a:pt x="57537" y="17153"/>
                                <a:pt x="75063" y="13648"/>
                              </a:cubicBezTo>
                              <a:cubicBezTo>
                                <a:pt x="116236" y="5413"/>
                                <a:pt x="98180" y="10492"/>
                                <a:pt x="129654" y="0"/>
                              </a:cubicBezTo>
                              <a:cubicBezTo>
                                <a:pt x="143302" y="2275"/>
                                <a:pt x="157954" y="1205"/>
                                <a:pt x="170597" y="6824"/>
                              </a:cubicBezTo>
                              <a:cubicBezTo>
                                <a:pt x="194581" y="17483"/>
                                <a:pt x="197948" y="47931"/>
                                <a:pt x="204717" y="68239"/>
                              </a:cubicBezTo>
                              <a:cubicBezTo>
                                <a:pt x="204718" y="68241"/>
                                <a:pt x="218365" y="109181"/>
                                <a:pt x="218365" y="109182"/>
                              </a:cubicBezTo>
                              <a:lnTo>
                                <a:pt x="218365" y="129653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  <p:sp>
                      <p:nvSpPr>
                        <p:cNvPr id="35" name="Forma livre 34"/>
                        <p:cNvSpPr/>
                        <p:nvPr/>
                      </p:nvSpPr>
                      <p:spPr>
                        <a:xfrm>
                          <a:off x="6063772" y="4115920"/>
                          <a:ext cx="50237" cy="77030"/>
                        </a:xfrm>
                        <a:custGeom>
                          <a:avLst/>
                          <a:gdLst>
                            <a:gd name="connsiteX0" fmla="*/ 47767 w 71533"/>
                            <a:gd name="connsiteY0" fmla="*/ 0 h 177421"/>
                            <a:gd name="connsiteX1" fmla="*/ 54591 w 71533"/>
                            <a:gd name="connsiteY1" fmla="*/ 54591 h 177421"/>
                            <a:gd name="connsiteX2" fmla="*/ 54591 w 71533"/>
                            <a:gd name="connsiteY2" fmla="*/ 150125 h 177421"/>
                            <a:gd name="connsiteX3" fmla="*/ 13648 w 71533"/>
                            <a:gd name="connsiteY3" fmla="*/ 163773 h 177421"/>
                            <a:gd name="connsiteX4" fmla="*/ 0 w 71533"/>
                            <a:gd name="connsiteY4" fmla="*/ 177421 h 1774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71533" h="177421">
                              <a:moveTo>
                                <a:pt x="47767" y="0"/>
                              </a:moveTo>
                              <a:cubicBezTo>
                                <a:pt x="50042" y="18197"/>
                                <a:pt x="51310" y="36548"/>
                                <a:pt x="54591" y="54591"/>
                              </a:cubicBezTo>
                              <a:cubicBezTo>
                                <a:pt x="61682" y="93590"/>
                                <a:pt x="88884" y="86438"/>
                                <a:pt x="54591" y="150125"/>
                              </a:cubicBezTo>
                              <a:cubicBezTo>
                                <a:pt x="47771" y="162791"/>
                                <a:pt x="23820" y="153601"/>
                                <a:pt x="13648" y="163773"/>
                              </a:cubicBezTo>
                              <a:lnTo>
                                <a:pt x="0" y="177421"/>
                              </a:lnTo>
                            </a:path>
                          </a:pathLst>
                        </a:custGeom>
                        <a:solidFill>
                          <a:srgbClr val="FFCC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>
                            <a:ln>
                              <a:solidFill>
                                <a:schemeClr val="tx1"/>
                              </a:solidFill>
                            </a:ln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23" name="Retângulo 22"/>
                  <p:cNvSpPr/>
                  <p:nvPr/>
                </p:nvSpPr>
                <p:spPr>
                  <a:xfrm>
                    <a:off x="4404883" y="1603400"/>
                    <a:ext cx="167400" cy="1064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grpSp>
                <p:nvGrpSpPr>
                  <p:cNvPr id="15" name="Grupo 23"/>
                  <p:cNvGrpSpPr/>
                  <p:nvPr/>
                </p:nvGrpSpPr>
                <p:grpSpPr>
                  <a:xfrm>
                    <a:off x="4547760" y="1382050"/>
                    <a:ext cx="65106" cy="357874"/>
                    <a:chOff x="2572527" y="3987160"/>
                    <a:chExt cx="65106" cy="357874"/>
                  </a:xfrm>
                </p:grpSpPr>
                <p:sp>
                  <p:nvSpPr>
                    <p:cNvPr id="25" name="Menos 24"/>
                    <p:cNvSpPr/>
                    <p:nvPr/>
                  </p:nvSpPr>
                  <p:spPr>
                    <a:xfrm rot="1980000">
                      <a:off x="2599720" y="3987160"/>
                      <a:ext cx="37913" cy="357874"/>
                    </a:xfrm>
                    <a:prstGeom prst="mathMinus">
                      <a:avLst/>
                    </a:prstGeom>
                    <a:gradFill flip="none" rotWithShape="1">
                      <a:gsLst>
                        <a:gs pos="0">
                          <a:srgbClr val="FF3399">
                            <a:lumMod val="97000"/>
                            <a:lumOff val="3000"/>
                          </a:srgbClr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lin ang="10800000" scaled="1"/>
                      <a:tileRect/>
                    </a:gra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6" name="Triângulo isósceles 25"/>
                    <p:cNvSpPr/>
                    <p:nvPr/>
                  </p:nvSpPr>
                  <p:spPr>
                    <a:xfrm rot="1740000" flipV="1">
                      <a:off x="2572527" y="4196117"/>
                      <a:ext cx="32099" cy="39982"/>
                    </a:xfrm>
                    <a:prstGeom prst="triangle">
                      <a:avLst/>
                    </a:prstGeom>
                    <a:solidFill>
                      <a:schemeClr val="accent2">
                        <a:lumMod val="60000"/>
                        <a:lumOff val="40000"/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27" name="Triângulo isósceles 26"/>
                    <p:cNvSpPr/>
                    <p:nvPr/>
                  </p:nvSpPr>
                  <p:spPr>
                    <a:xfrm rot="1920000" flipV="1">
                      <a:off x="2574471" y="4211633"/>
                      <a:ext cx="17693" cy="20359"/>
                    </a:xfrm>
                    <a:prstGeom prst="triangle">
                      <a:avLst/>
                    </a:prstGeom>
                    <a:solidFill>
                      <a:schemeClr val="tx1">
                        <a:alpha val="85000"/>
                      </a:schemeClr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</p:grpSp>
            </p:grpSp>
            <p:grpSp>
              <p:nvGrpSpPr>
                <p:cNvPr id="18" name="Grupo 18"/>
                <p:cNvGrpSpPr/>
                <p:nvPr/>
              </p:nvGrpSpPr>
              <p:grpSpPr>
                <a:xfrm>
                  <a:off x="4552976" y="1810153"/>
                  <a:ext cx="103732" cy="68332"/>
                  <a:chOff x="6013201" y="4196446"/>
                  <a:chExt cx="103732" cy="68332"/>
                </a:xfrm>
              </p:grpSpPr>
              <p:sp>
                <p:nvSpPr>
                  <p:cNvPr id="20" name="Forma livre 19"/>
                  <p:cNvSpPr/>
                  <p:nvPr/>
                </p:nvSpPr>
                <p:spPr>
                  <a:xfrm flipH="1">
                    <a:off x="6013201" y="4196446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" name="Forma livre 20"/>
                  <p:cNvSpPr/>
                  <p:nvPr/>
                </p:nvSpPr>
                <p:spPr>
                  <a:xfrm flipH="1">
                    <a:off x="6015803" y="4249148"/>
                    <a:ext cx="101130" cy="15630"/>
                  </a:xfrm>
                  <a:custGeom>
                    <a:avLst/>
                    <a:gdLst>
                      <a:gd name="connsiteX0" fmla="*/ 155298 w 155298"/>
                      <a:gd name="connsiteY0" fmla="*/ 60385 h 112144"/>
                      <a:gd name="connsiteX1" fmla="*/ 138045 w 155298"/>
                      <a:gd name="connsiteY1" fmla="*/ 86264 h 112144"/>
                      <a:gd name="connsiteX2" fmla="*/ 129419 w 155298"/>
                      <a:gd name="connsiteY2" fmla="*/ 112144 h 112144"/>
                      <a:gd name="connsiteX3" fmla="*/ 120792 w 155298"/>
                      <a:gd name="connsiteY3" fmla="*/ 86264 h 112144"/>
                      <a:gd name="connsiteX4" fmla="*/ 77660 w 155298"/>
                      <a:gd name="connsiteY4" fmla="*/ 34506 h 112144"/>
                      <a:gd name="connsiteX5" fmla="*/ 60408 w 155298"/>
                      <a:gd name="connsiteY5" fmla="*/ 8627 h 112144"/>
                      <a:gd name="connsiteX6" fmla="*/ 43155 w 155298"/>
                      <a:gd name="connsiteY6" fmla="*/ 34506 h 112144"/>
                      <a:gd name="connsiteX7" fmla="*/ 25902 w 155298"/>
                      <a:gd name="connsiteY7" fmla="*/ 0 h 112144"/>
                      <a:gd name="connsiteX8" fmla="*/ 17275 w 155298"/>
                      <a:gd name="connsiteY8" fmla="*/ 69012 h 112144"/>
                      <a:gd name="connsiteX9" fmla="*/ 8649 w 155298"/>
                      <a:gd name="connsiteY9" fmla="*/ 34506 h 112144"/>
                      <a:gd name="connsiteX10" fmla="*/ 23 w 155298"/>
                      <a:gd name="connsiteY10" fmla="*/ 17253 h 1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298" h="112144">
                        <a:moveTo>
                          <a:pt x="155298" y="60385"/>
                        </a:moveTo>
                        <a:cubicBezTo>
                          <a:pt x="149547" y="69011"/>
                          <a:pt x="142681" y="76991"/>
                          <a:pt x="138045" y="86264"/>
                        </a:cubicBezTo>
                        <a:cubicBezTo>
                          <a:pt x="133978" y="94397"/>
                          <a:pt x="138512" y="112144"/>
                          <a:pt x="129419" y="112144"/>
                        </a:cubicBezTo>
                        <a:cubicBezTo>
                          <a:pt x="120326" y="112144"/>
                          <a:pt x="124374" y="94622"/>
                          <a:pt x="120792" y="86264"/>
                        </a:cubicBezTo>
                        <a:cubicBezTo>
                          <a:pt x="103281" y="45404"/>
                          <a:pt x="110710" y="56539"/>
                          <a:pt x="77660" y="34506"/>
                        </a:cubicBezTo>
                        <a:cubicBezTo>
                          <a:pt x="71909" y="25880"/>
                          <a:pt x="70775" y="8627"/>
                          <a:pt x="60408" y="8627"/>
                        </a:cubicBezTo>
                        <a:cubicBezTo>
                          <a:pt x="50040" y="8627"/>
                          <a:pt x="53213" y="37021"/>
                          <a:pt x="43155" y="34506"/>
                        </a:cubicBezTo>
                        <a:cubicBezTo>
                          <a:pt x="30679" y="31387"/>
                          <a:pt x="31653" y="11502"/>
                          <a:pt x="25902" y="0"/>
                        </a:cubicBezTo>
                        <a:cubicBezTo>
                          <a:pt x="23026" y="23004"/>
                          <a:pt x="27643" y="48276"/>
                          <a:pt x="17275" y="69012"/>
                        </a:cubicBezTo>
                        <a:cubicBezTo>
                          <a:pt x="11973" y="79616"/>
                          <a:pt x="11906" y="45906"/>
                          <a:pt x="8649" y="34506"/>
                        </a:cubicBezTo>
                        <a:cubicBezTo>
                          <a:pt x="-886" y="1131"/>
                          <a:pt x="23" y="1042"/>
                          <a:pt x="23" y="17253"/>
                        </a:cubicBezTo>
                      </a:path>
                    </a:pathLst>
                  </a:custGeom>
                  <a:solidFill>
                    <a:schemeClr val="tx1"/>
                  </a:solidFill>
                  <a:ln w="158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</p:grpSp>
          </p:grpSp>
          <p:sp>
            <p:nvSpPr>
              <p:cNvPr id="16" name="Forma livre 15"/>
              <p:cNvSpPr/>
              <p:nvPr/>
            </p:nvSpPr>
            <p:spPr>
              <a:xfrm>
                <a:off x="4245429" y="1472540"/>
                <a:ext cx="89065" cy="172192"/>
              </a:xfrm>
              <a:custGeom>
                <a:avLst/>
                <a:gdLst>
                  <a:gd name="connsiteX0" fmla="*/ 89065 w 89065"/>
                  <a:gd name="connsiteY0" fmla="*/ 0 h 172192"/>
                  <a:gd name="connsiteX1" fmla="*/ 71252 w 89065"/>
                  <a:gd name="connsiteY1" fmla="*/ 65315 h 172192"/>
                  <a:gd name="connsiteX2" fmla="*/ 59376 w 89065"/>
                  <a:gd name="connsiteY2" fmla="*/ 100941 h 172192"/>
                  <a:gd name="connsiteX3" fmla="*/ 29688 w 89065"/>
                  <a:gd name="connsiteY3" fmla="*/ 136566 h 172192"/>
                  <a:gd name="connsiteX4" fmla="*/ 17813 w 89065"/>
                  <a:gd name="connsiteY4" fmla="*/ 148442 h 172192"/>
                  <a:gd name="connsiteX5" fmla="*/ 0 w 89065"/>
                  <a:gd name="connsiteY5" fmla="*/ 172192 h 172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065" h="172192">
                    <a:moveTo>
                      <a:pt x="89065" y="0"/>
                    </a:moveTo>
                    <a:cubicBezTo>
                      <a:pt x="63638" y="63564"/>
                      <a:pt x="89196" y="-6461"/>
                      <a:pt x="71252" y="65315"/>
                    </a:cubicBezTo>
                    <a:cubicBezTo>
                      <a:pt x="68216" y="77459"/>
                      <a:pt x="68227" y="92090"/>
                      <a:pt x="59376" y="100941"/>
                    </a:cubicBezTo>
                    <a:cubicBezTo>
                      <a:pt x="17069" y="143248"/>
                      <a:pt x="62748" y="95240"/>
                      <a:pt x="29688" y="136566"/>
                    </a:cubicBezTo>
                    <a:cubicBezTo>
                      <a:pt x="26191" y="140937"/>
                      <a:pt x="21310" y="144071"/>
                      <a:pt x="17813" y="148442"/>
                    </a:cubicBezTo>
                    <a:cubicBezTo>
                      <a:pt x="-9038" y="182007"/>
                      <a:pt x="16247" y="155945"/>
                      <a:pt x="0" y="172192"/>
                    </a:cubicBez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" name="Forma livre 16"/>
              <p:cNvSpPr/>
              <p:nvPr/>
            </p:nvSpPr>
            <p:spPr>
              <a:xfrm>
                <a:off x="4613563" y="1472540"/>
                <a:ext cx="23751" cy="178130"/>
              </a:xfrm>
              <a:custGeom>
                <a:avLst/>
                <a:gdLst>
                  <a:gd name="connsiteX0" fmla="*/ 11875 w 23751"/>
                  <a:gd name="connsiteY0" fmla="*/ 0 h 178130"/>
                  <a:gd name="connsiteX1" fmla="*/ 5938 w 23751"/>
                  <a:gd name="connsiteY1" fmla="*/ 41564 h 178130"/>
                  <a:gd name="connsiteX2" fmla="*/ 0 w 23751"/>
                  <a:gd name="connsiteY2" fmla="*/ 59377 h 178130"/>
                  <a:gd name="connsiteX3" fmla="*/ 5938 w 23751"/>
                  <a:gd name="connsiteY3" fmla="*/ 136566 h 178130"/>
                  <a:gd name="connsiteX4" fmla="*/ 17813 w 23751"/>
                  <a:gd name="connsiteY4" fmla="*/ 148442 h 178130"/>
                  <a:gd name="connsiteX5" fmla="*/ 23751 w 23751"/>
                  <a:gd name="connsiteY5" fmla="*/ 178130 h 178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51" h="178130">
                    <a:moveTo>
                      <a:pt x="11875" y="0"/>
                    </a:moveTo>
                    <a:cubicBezTo>
                      <a:pt x="9896" y="13855"/>
                      <a:pt x="8683" y="27840"/>
                      <a:pt x="5938" y="41564"/>
                    </a:cubicBezTo>
                    <a:cubicBezTo>
                      <a:pt x="4711" y="47701"/>
                      <a:pt x="0" y="53118"/>
                      <a:pt x="0" y="59377"/>
                    </a:cubicBezTo>
                    <a:cubicBezTo>
                      <a:pt x="0" y="85183"/>
                      <a:pt x="877" y="111261"/>
                      <a:pt x="5938" y="136566"/>
                    </a:cubicBezTo>
                    <a:cubicBezTo>
                      <a:pt x="7036" y="142055"/>
                      <a:pt x="13855" y="144483"/>
                      <a:pt x="17813" y="148442"/>
                    </a:cubicBezTo>
                    <a:lnTo>
                      <a:pt x="23751" y="178130"/>
                    </a:lnTo>
                  </a:path>
                </a:pathLst>
              </a:custGeom>
              <a:solidFill>
                <a:srgbClr val="FFCC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</p:grpSp>
      <p:sp>
        <p:nvSpPr>
          <p:cNvPr id="51" name="Retângulo de cantos arredondados 50"/>
          <p:cNvSpPr/>
          <p:nvPr/>
        </p:nvSpPr>
        <p:spPr>
          <a:xfrm>
            <a:off x="3419872" y="3888313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Ana=271</a:t>
            </a:r>
            <a:endParaRPr lang="pt-BR" sz="1300" b="1" dirty="0"/>
          </a:p>
        </p:txBody>
      </p:sp>
      <p:grpSp>
        <p:nvGrpSpPr>
          <p:cNvPr id="19" name="Grupo 51"/>
          <p:cNvGrpSpPr/>
          <p:nvPr/>
        </p:nvGrpSpPr>
        <p:grpSpPr>
          <a:xfrm>
            <a:off x="467543" y="2604333"/>
            <a:ext cx="6048673" cy="444375"/>
            <a:chOff x="2128490" y="2404756"/>
            <a:chExt cx="5327185" cy="291600"/>
          </a:xfrm>
        </p:grpSpPr>
        <p:grpSp>
          <p:nvGrpSpPr>
            <p:cNvPr id="22" name="Grupo 52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24" name="Grupo 59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73" name="Retângulo 72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4" name="Fluxograma: Cartão 73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75" name="Fluxograma: Cartão 74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29" name="Grupo 75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37" name="Conector reto 13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Conector reto 13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Conector reto 13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ector reto 13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Conector reto 14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Conector reto 14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Conector reto 14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Conector reto 14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Conector reto 14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Conector reto 14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upo 76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27" name="Conector reto 12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Conector reto 12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ector reto 12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Conector reto 12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Conector reto 13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Conector reto 13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Conector reto 13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Conector reto 13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Conector reto 13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Conector reto 13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Grupo 77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17" name="Conector reto 11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Conector reto 11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Conector reto 11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Conector reto 11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Conector reto 12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Conector reto 12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Conector reto 12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Conector reto 12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Conector reto 12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Conector reto 12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upo 78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07" name="Conector reto 10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Conector reto 10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Conector reto 10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Conector reto 10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ector reto 110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Conector reto 11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Conector reto 11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Conector reto 11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Conector reto 11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Conector reto 11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upo 79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97" name="Conector reto 9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Conector reto 9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Conector reto 9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Conector reto 9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ector reto 10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ector reto 10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ector reto 10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ector reto 10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ector reto 10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Conector reto 10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upo 80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87" name="Conector reto 86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ector reto 87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Conector reto 88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ector reto 89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ector reto 90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ector reto 91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Conector reto 92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Conector reto 93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Conector reto 94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Conector reto 95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upo 81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83" name="Conector reto 82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Conector reto 83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ector reto 84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Conector reto 85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1" name="CaixaDeTexto 60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2" name="CaixaDeTexto 61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4" name="CaixaDeTexto 63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65" name="CaixaDeTexto 64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67" name="CaixaDeTexto 66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68" name="CaixaDeTexto 67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69" name="CaixaDeTexto 68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70" name="CaixaDeTexto 69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71" name="CaixaDeTexto 70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72" name="CaixaDeTexto 71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54" name="Conector reto 53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CaixaDeTexto 58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60" name="Grupo 146"/>
          <p:cNvGrpSpPr/>
          <p:nvPr/>
        </p:nvGrpSpPr>
        <p:grpSpPr>
          <a:xfrm>
            <a:off x="452076" y="4488868"/>
            <a:ext cx="6048673" cy="444375"/>
            <a:chOff x="2128490" y="2404756"/>
            <a:chExt cx="5327185" cy="291600"/>
          </a:xfrm>
        </p:grpSpPr>
        <p:grpSp>
          <p:nvGrpSpPr>
            <p:cNvPr id="76" name="Grupo 147"/>
            <p:cNvGrpSpPr/>
            <p:nvPr/>
          </p:nvGrpSpPr>
          <p:grpSpPr>
            <a:xfrm>
              <a:off x="2128490" y="2404756"/>
              <a:ext cx="5327185" cy="291600"/>
              <a:chOff x="1547663" y="1412776"/>
              <a:chExt cx="5327185" cy="291600"/>
            </a:xfrm>
          </p:grpSpPr>
          <p:grpSp>
            <p:nvGrpSpPr>
              <p:cNvPr id="77" name="Grupo 154"/>
              <p:cNvGrpSpPr/>
              <p:nvPr/>
            </p:nvGrpSpPr>
            <p:grpSpPr>
              <a:xfrm>
                <a:off x="1547663" y="1412776"/>
                <a:ext cx="5327185" cy="291600"/>
                <a:chOff x="1547663" y="1412776"/>
                <a:chExt cx="5327185" cy="291600"/>
              </a:xfrm>
            </p:grpSpPr>
            <p:sp>
              <p:nvSpPr>
                <p:cNvPr id="168" name="Retângulo 167"/>
                <p:cNvSpPr/>
                <p:nvPr/>
              </p:nvSpPr>
              <p:spPr>
                <a:xfrm>
                  <a:off x="1588607" y="1412776"/>
                  <a:ext cx="5251821" cy="288032"/>
                </a:xfrm>
                <a:prstGeom prst="rect">
                  <a:avLst/>
                </a:prstGeom>
                <a:solidFill>
                  <a:srgbClr val="FFC000">
                    <a:alpha val="58000"/>
                  </a:srgbClr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69" name="Fluxograma: Cartão 168"/>
                <p:cNvSpPr/>
                <p:nvPr/>
              </p:nvSpPr>
              <p:spPr>
                <a:xfrm>
                  <a:off x="1547663" y="1412776"/>
                  <a:ext cx="144016" cy="291600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70" name="Fluxograma: Cartão 169"/>
                <p:cNvSpPr/>
                <p:nvPr/>
              </p:nvSpPr>
              <p:spPr>
                <a:xfrm rot="5400000">
                  <a:off x="6657147" y="1483106"/>
                  <a:ext cx="288032" cy="147371"/>
                </a:xfrm>
                <a:prstGeom prst="flowChartPunchedCard">
                  <a:avLst/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78" name="Grupo 170"/>
                <p:cNvGrpSpPr/>
                <p:nvPr/>
              </p:nvGrpSpPr>
              <p:grpSpPr>
                <a:xfrm>
                  <a:off x="17636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32" name="Conector reto 23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  <a:effectLst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Conector reto 23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Conector reto 23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Conector reto 23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Conector reto 23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Conector reto 23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Conector reto 23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Conector reto 23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Conector reto 23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Conector reto 24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9" name="Grupo 171"/>
                <p:cNvGrpSpPr/>
                <p:nvPr/>
              </p:nvGrpSpPr>
              <p:grpSpPr>
                <a:xfrm>
                  <a:off x="248376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22" name="Conector reto 22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Conector reto 22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Conector reto 22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Conector reto 22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Conector reto 22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Conector reto 22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Conector reto 22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Conector reto 22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Conector reto 22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Conector reto 23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upo 172"/>
                <p:cNvGrpSpPr/>
                <p:nvPr/>
              </p:nvGrpSpPr>
              <p:grpSpPr>
                <a:xfrm>
                  <a:off x="320384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12" name="Conector reto 21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Conector reto 21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Conector reto 21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Conector reto 21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Conector reto 21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Conector reto 21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Conector reto 21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Conector reto 21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Conector reto 21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Conector reto 22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Grupo 173"/>
                <p:cNvGrpSpPr/>
                <p:nvPr/>
              </p:nvGrpSpPr>
              <p:grpSpPr>
                <a:xfrm>
                  <a:off x="392392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202" name="Conector reto 20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Conector reto 20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Conector reto 20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Conector reto 20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Conector reto 205"/>
                  <p:cNvCxnSpPr/>
                  <p:nvPr/>
                </p:nvCxnSpPr>
                <p:spPr>
                  <a:xfrm>
                    <a:off x="2051720" y="1556792"/>
                    <a:ext cx="0" cy="144000"/>
                  </a:xfrm>
                  <a:prstGeom prst="line">
                    <a:avLst/>
                  </a:prstGeom>
                  <a:ln w="19050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Conector reto 20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Conector reto 20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Conector reto 20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Conector reto 20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Conector reto 21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Grupo 174"/>
                <p:cNvGrpSpPr/>
                <p:nvPr/>
              </p:nvGrpSpPr>
              <p:grpSpPr>
                <a:xfrm>
                  <a:off x="464400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92" name="Conector reto 19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Conector reto 19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Conector reto 19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Conector reto 19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Conector reto 19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Conector reto 19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Conector reto 19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Conector reto 19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Conector reto 19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Conector reto 20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7" name="Grupo 175"/>
                <p:cNvGrpSpPr/>
                <p:nvPr/>
              </p:nvGrpSpPr>
              <p:grpSpPr>
                <a:xfrm>
                  <a:off x="5364088" y="1556792"/>
                  <a:ext cx="648072" cy="144016"/>
                  <a:chOff x="1763688" y="1556792"/>
                  <a:chExt cx="648072" cy="144016"/>
                </a:xfrm>
              </p:grpSpPr>
              <p:cxnSp>
                <p:nvCxnSpPr>
                  <p:cNvPr id="182" name="Conector reto 181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Conector reto 182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Conector reto 183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Conector reto 184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Conector reto 185"/>
                  <p:cNvCxnSpPr/>
                  <p:nvPr/>
                </p:nvCxnSpPr>
                <p:spPr>
                  <a:xfrm>
                    <a:off x="205172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Conector reto 186"/>
                  <p:cNvCxnSpPr/>
                  <p:nvPr/>
                </p:nvCxnSpPr>
                <p:spPr>
                  <a:xfrm>
                    <a:off x="212372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Conector reto 187"/>
                  <p:cNvCxnSpPr/>
                  <p:nvPr/>
                </p:nvCxnSpPr>
                <p:spPr>
                  <a:xfrm>
                    <a:off x="219573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Conector reto 188"/>
                  <p:cNvCxnSpPr/>
                  <p:nvPr/>
                </p:nvCxnSpPr>
                <p:spPr>
                  <a:xfrm>
                    <a:off x="226774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to 189"/>
                  <p:cNvCxnSpPr/>
                  <p:nvPr/>
                </p:nvCxnSpPr>
                <p:spPr>
                  <a:xfrm>
                    <a:off x="233975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to 190"/>
                  <p:cNvCxnSpPr/>
                  <p:nvPr/>
                </p:nvCxnSpPr>
                <p:spPr>
                  <a:xfrm>
                    <a:off x="2411760" y="1556792"/>
                    <a:ext cx="0" cy="144016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8" name="Grupo 176"/>
                <p:cNvGrpSpPr/>
                <p:nvPr/>
              </p:nvGrpSpPr>
              <p:grpSpPr>
                <a:xfrm>
                  <a:off x="6084168" y="1628800"/>
                  <a:ext cx="216024" cy="72008"/>
                  <a:chOff x="1763688" y="1628800"/>
                  <a:chExt cx="216024" cy="72008"/>
                </a:xfrm>
              </p:grpSpPr>
              <p:cxnSp>
                <p:nvCxnSpPr>
                  <p:cNvPr id="178" name="Conector reto 177"/>
                  <p:cNvCxnSpPr/>
                  <p:nvPr/>
                </p:nvCxnSpPr>
                <p:spPr>
                  <a:xfrm>
                    <a:off x="1763688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Conector reto 178"/>
                  <p:cNvCxnSpPr/>
                  <p:nvPr/>
                </p:nvCxnSpPr>
                <p:spPr>
                  <a:xfrm>
                    <a:off x="1835696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Conector reto 179"/>
                  <p:cNvCxnSpPr/>
                  <p:nvPr/>
                </p:nvCxnSpPr>
                <p:spPr>
                  <a:xfrm>
                    <a:off x="1907704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Conector reto 180"/>
                  <p:cNvCxnSpPr/>
                  <p:nvPr/>
                </p:nvCxnSpPr>
                <p:spPr>
                  <a:xfrm>
                    <a:off x="1979712" y="1628800"/>
                    <a:ext cx="0" cy="72008"/>
                  </a:xfrm>
                  <a:prstGeom prst="line">
                    <a:avLst/>
                  </a:prstGeom>
                  <a:ln w="1714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6" name="CaixaDeTexto 155"/>
              <p:cNvSpPr txBox="1"/>
              <p:nvPr/>
            </p:nvSpPr>
            <p:spPr>
              <a:xfrm flipH="1">
                <a:off x="1754162" y="1424111"/>
                <a:ext cx="5713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&lt;125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7" name="CaixaDeTexto 156"/>
              <p:cNvSpPr txBox="1"/>
              <p:nvPr/>
            </p:nvSpPr>
            <p:spPr>
              <a:xfrm flipH="1">
                <a:off x="2258866" y="142666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125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8" name="CaixaDeTexto 157"/>
              <p:cNvSpPr txBox="1"/>
              <p:nvPr/>
            </p:nvSpPr>
            <p:spPr>
              <a:xfrm flipH="1">
                <a:off x="2618906" y="142580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150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59" name="CaixaDeTexto 158"/>
              <p:cNvSpPr txBox="1"/>
              <p:nvPr/>
            </p:nvSpPr>
            <p:spPr>
              <a:xfrm flipH="1">
                <a:off x="2942450" y="142601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175</a:t>
                </a:r>
              </a:p>
            </p:txBody>
          </p:sp>
          <p:sp>
            <p:nvSpPr>
              <p:cNvPr id="160" name="CaixaDeTexto 159"/>
              <p:cNvSpPr txBox="1"/>
              <p:nvPr/>
            </p:nvSpPr>
            <p:spPr>
              <a:xfrm flipH="1">
                <a:off x="3303474" y="142386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200</a:t>
                </a:r>
              </a:p>
            </p:txBody>
          </p:sp>
          <p:sp>
            <p:nvSpPr>
              <p:cNvPr id="161" name="CaixaDeTexto 160"/>
              <p:cNvSpPr txBox="1"/>
              <p:nvPr/>
            </p:nvSpPr>
            <p:spPr>
              <a:xfrm flipH="1">
                <a:off x="3663514" y="1426018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225</a:t>
                </a:r>
              </a:p>
            </p:txBody>
          </p:sp>
          <p:sp>
            <p:nvSpPr>
              <p:cNvPr id="162" name="CaixaDeTexto 161"/>
              <p:cNvSpPr txBox="1"/>
              <p:nvPr/>
            </p:nvSpPr>
            <p:spPr>
              <a:xfrm flipH="1">
                <a:off x="4023554" y="1426018"/>
                <a:ext cx="432048" cy="133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 smtClean="0">
                    <a:latin typeface="Garamond" pitchFamily="18" charset="0"/>
                  </a:rPr>
                  <a:t>250</a:t>
                </a:r>
                <a:endParaRPr lang="pt-BR" sz="1200" b="1" dirty="0">
                  <a:latin typeface="Garamond" pitchFamily="18" charset="0"/>
                </a:endParaRPr>
              </a:p>
            </p:txBody>
          </p:sp>
          <p:sp>
            <p:nvSpPr>
              <p:cNvPr id="163" name="CaixaDeTexto 162"/>
              <p:cNvSpPr txBox="1"/>
              <p:nvPr/>
            </p:nvSpPr>
            <p:spPr>
              <a:xfrm flipH="1">
                <a:off x="4374716" y="1423783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275</a:t>
                </a:r>
              </a:p>
            </p:txBody>
          </p:sp>
          <p:sp>
            <p:nvSpPr>
              <p:cNvPr id="164" name="CaixaDeTexto 163"/>
              <p:cNvSpPr txBox="1"/>
              <p:nvPr/>
            </p:nvSpPr>
            <p:spPr>
              <a:xfrm flipH="1">
                <a:off x="4734756" y="1425372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300</a:t>
                </a:r>
              </a:p>
            </p:txBody>
          </p:sp>
          <p:sp>
            <p:nvSpPr>
              <p:cNvPr id="165" name="CaixaDeTexto 164"/>
              <p:cNvSpPr txBox="1"/>
              <p:nvPr/>
            </p:nvSpPr>
            <p:spPr>
              <a:xfrm flipH="1">
                <a:off x="5094796" y="1422889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325</a:t>
                </a:r>
              </a:p>
            </p:txBody>
          </p:sp>
          <p:sp>
            <p:nvSpPr>
              <p:cNvPr id="166" name="CaixaDeTexto 165"/>
              <p:cNvSpPr txBox="1"/>
              <p:nvPr/>
            </p:nvSpPr>
            <p:spPr>
              <a:xfrm flipH="1">
                <a:off x="5454836" y="1424535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350</a:t>
                </a:r>
              </a:p>
            </p:txBody>
          </p:sp>
          <p:sp>
            <p:nvSpPr>
              <p:cNvPr id="167" name="CaixaDeTexto 166"/>
              <p:cNvSpPr txBox="1"/>
              <p:nvPr/>
            </p:nvSpPr>
            <p:spPr>
              <a:xfrm flipH="1">
                <a:off x="5814228" y="1427376"/>
                <a:ext cx="4320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latin typeface="Garamond" pitchFamily="18" charset="0"/>
                  </a:rPr>
                  <a:t>375</a:t>
                </a:r>
              </a:p>
            </p:txBody>
          </p:sp>
        </p:grpSp>
        <p:cxnSp>
          <p:nvCxnSpPr>
            <p:cNvPr id="149" name="Conector reto 148"/>
            <p:cNvCxnSpPr/>
            <p:nvPr/>
          </p:nvCxnSpPr>
          <p:spPr>
            <a:xfrm>
              <a:off x="6948264" y="2546890"/>
              <a:ext cx="0" cy="145456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>
              <a:off x="7020272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>
              <a:off x="7092280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>
              <a:off x="7164288" y="2619190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Conector reto 152"/>
            <p:cNvCxnSpPr/>
            <p:nvPr/>
          </p:nvCxnSpPr>
          <p:spPr>
            <a:xfrm>
              <a:off x="7236296" y="2619618"/>
              <a:ext cx="0" cy="72008"/>
            </a:xfrm>
            <a:prstGeom prst="line">
              <a:avLst/>
            </a:prstGeom>
            <a:ln w="1714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CaixaDeTexto 153"/>
            <p:cNvSpPr txBox="1"/>
            <p:nvPr/>
          </p:nvSpPr>
          <p:spPr>
            <a:xfrm flipH="1">
              <a:off x="6734491" y="2414869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 smtClean="0"/>
                <a:t>≥</a:t>
              </a:r>
              <a:r>
                <a:rPr lang="pt-BR" sz="1200" b="1" dirty="0">
                  <a:latin typeface="Garamond" pitchFamily="18" charset="0"/>
                </a:rPr>
                <a:t>400</a:t>
              </a:r>
            </a:p>
          </p:txBody>
        </p:sp>
      </p:grpSp>
      <p:grpSp>
        <p:nvGrpSpPr>
          <p:cNvPr id="155" name="Grupo 241"/>
          <p:cNvGrpSpPr/>
          <p:nvPr/>
        </p:nvGrpSpPr>
        <p:grpSpPr>
          <a:xfrm>
            <a:off x="4427984" y="5201445"/>
            <a:ext cx="662400" cy="576000"/>
            <a:chOff x="3913371" y="3670071"/>
            <a:chExt cx="669600" cy="594000"/>
          </a:xfrm>
        </p:grpSpPr>
        <p:grpSp>
          <p:nvGrpSpPr>
            <p:cNvPr id="171" name="Grupo 242"/>
            <p:cNvGrpSpPr/>
            <p:nvPr/>
          </p:nvGrpSpPr>
          <p:grpSpPr>
            <a:xfrm>
              <a:off x="3913371" y="3670071"/>
              <a:ext cx="669600" cy="594000"/>
              <a:chOff x="2195736" y="3363838"/>
              <a:chExt cx="953454" cy="1368152"/>
            </a:xfrm>
          </p:grpSpPr>
          <p:grpSp>
            <p:nvGrpSpPr>
              <p:cNvPr id="172" name="Grupo 244"/>
              <p:cNvGrpSpPr/>
              <p:nvPr/>
            </p:nvGrpSpPr>
            <p:grpSpPr>
              <a:xfrm>
                <a:off x="2195736" y="3363838"/>
                <a:ext cx="953454" cy="1368152"/>
                <a:chOff x="2195736" y="2211710"/>
                <a:chExt cx="953454" cy="1368152"/>
              </a:xfrm>
            </p:grpSpPr>
            <p:sp>
              <p:nvSpPr>
                <p:cNvPr id="247" name="Forma livre 246"/>
                <p:cNvSpPr/>
                <p:nvPr/>
              </p:nvSpPr>
              <p:spPr>
                <a:xfrm>
                  <a:off x="2688609" y="2224585"/>
                  <a:ext cx="68239" cy="68466"/>
                </a:xfrm>
                <a:custGeom>
                  <a:avLst/>
                  <a:gdLst>
                    <a:gd name="connsiteX0" fmla="*/ 0 w 68239"/>
                    <a:gd name="connsiteY0" fmla="*/ 0 h 68466"/>
                    <a:gd name="connsiteX1" fmla="*/ 20471 w 68239"/>
                    <a:gd name="connsiteY1" fmla="*/ 40944 h 68466"/>
                    <a:gd name="connsiteX2" fmla="*/ 27295 w 68239"/>
                    <a:gd name="connsiteY2" fmla="*/ 61415 h 68466"/>
                    <a:gd name="connsiteX3" fmla="*/ 68239 w 68239"/>
                    <a:gd name="connsiteY3" fmla="*/ 68239 h 6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239" h="68466">
                      <a:moveTo>
                        <a:pt x="0" y="0"/>
                      </a:moveTo>
                      <a:cubicBezTo>
                        <a:pt x="6824" y="13648"/>
                        <a:pt x="14274" y="27000"/>
                        <a:pt x="20471" y="40944"/>
                      </a:cubicBezTo>
                      <a:cubicBezTo>
                        <a:pt x="23392" y="47517"/>
                        <a:pt x="22209" y="56329"/>
                        <a:pt x="27295" y="61415"/>
                      </a:cubicBezTo>
                      <a:cubicBezTo>
                        <a:pt x="36277" y="70397"/>
                        <a:pt x="57616" y="68239"/>
                        <a:pt x="68239" y="68239"/>
                      </a:cubicBezTo>
                    </a:path>
                  </a:pathLst>
                </a:custGeom>
                <a:solidFill>
                  <a:srgbClr val="CC99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grpSp>
              <p:nvGrpSpPr>
                <p:cNvPr id="173" name="Grupo 247"/>
                <p:cNvGrpSpPr/>
                <p:nvPr/>
              </p:nvGrpSpPr>
              <p:grpSpPr>
                <a:xfrm>
                  <a:off x="2195736" y="2211710"/>
                  <a:ext cx="953454" cy="1368152"/>
                  <a:chOff x="2195736" y="2139702"/>
                  <a:chExt cx="953454" cy="1368152"/>
                </a:xfrm>
              </p:grpSpPr>
              <p:grpSp>
                <p:nvGrpSpPr>
                  <p:cNvPr id="174" name="Grupo 248"/>
                  <p:cNvGrpSpPr/>
                  <p:nvPr/>
                </p:nvGrpSpPr>
                <p:grpSpPr>
                  <a:xfrm>
                    <a:off x="2195736" y="2139702"/>
                    <a:ext cx="953454" cy="1368152"/>
                    <a:chOff x="2195736" y="2139702"/>
                    <a:chExt cx="953454" cy="1368152"/>
                  </a:xfrm>
                </p:grpSpPr>
                <p:grpSp>
                  <p:nvGrpSpPr>
                    <p:cNvPr id="175" name="Grupo 250"/>
                    <p:cNvGrpSpPr/>
                    <p:nvPr/>
                  </p:nvGrpSpPr>
                  <p:grpSpPr>
                    <a:xfrm>
                      <a:off x="2195736" y="2139702"/>
                      <a:ext cx="953454" cy="1368152"/>
                      <a:chOff x="2195736" y="2139702"/>
                      <a:chExt cx="953454" cy="1368152"/>
                    </a:xfrm>
                  </p:grpSpPr>
                  <p:grpSp>
                    <p:nvGrpSpPr>
                      <p:cNvPr id="176" name="Grupo 253"/>
                      <p:cNvGrpSpPr/>
                      <p:nvPr/>
                    </p:nvGrpSpPr>
                    <p:grpSpPr>
                      <a:xfrm>
                        <a:off x="2195736" y="2169754"/>
                        <a:ext cx="953454" cy="1338100"/>
                        <a:chOff x="2826458" y="1885762"/>
                        <a:chExt cx="953454" cy="1338100"/>
                      </a:xfrm>
                    </p:grpSpPr>
                    <p:grpSp>
                      <p:nvGrpSpPr>
                        <p:cNvPr id="177" name="Grupo 265"/>
                        <p:cNvGrpSpPr/>
                        <p:nvPr/>
                      </p:nvGrpSpPr>
                      <p:grpSpPr>
                        <a:xfrm>
                          <a:off x="2826458" y="1885762"/>
                          <a:ext cx="953454" cy="1338100"/>
                          <a:chOff x="1475656" y="1885762"/>
                          <a:chExt cx="953454" cy="1338100"/>
                        </a:xfrm>
                      </p:grpSpPr>
                      <p:grpSp>
                        <p:nvGrpSpPr>
                          <p:cNvPr id="242" name="Grupo 268"/>
                          <p:cNvGrpSpPr/>
                          <p:nvPr/>
                        </p:nvGrpSpPr>
                        <p:grpSpPr>
                          <a:xfrm>
                            <a:off x="1475656" y="1885762"/>
                            <a:ext cx="953454" cy="1338100"/>
                            <a:chOff x="2838426" y="3510339"/>
                            <a:chExt cx="953454" cy="1338100"/>
                          </a:xfrm>
                        </p:grpSpPr>
                        <p:grpSp>
                          <p:nvGrpSpPr>
                            <p:cNvPr id="243" name="Grupo 270"/>
                            <p:cNvGrpSpPr/>
                            <p:nvPr/>
                          </p:nvGrpSpPr>
                          <p:grpSpPr>
                            <a:xfrm>
                              <a:off x="2838426" y="3510339"/>
                              <a:ext cx="953454" cy="1338100"/>
                              <a:chOff x="1907704" y="2730599"/>
                              <a:chExt cx="1152128" cy="1562497"/>
                            </a:xfrm>
                          </p:grpSpPr>
                          <p:sp>
                            <p:nvSpPr>
                              <p:cNvPr id="278" name="Trapezoide 277"/>
                              <p:cNvSpPr/>
                              <p:nvPr/>
                            </p:nvSpPr>
                            <p:spPr>
                              <a:xfrm>
                                <a:off x="1907704" y="3573016"/>
                                <a:ext cx="1152128" cy="504056"/>
                              </a:xfrm>
                              <a:prstGeom prst="trapezoid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79" name="Retângulo 278"/>
                              <p:cNvSpPr/>
                              <p:nvPr/>
                            </p:nvSpPr>
                            <p:spPr>
                              <a:xfrm>
                                <a:off x="1907704" y="4077072"/>
                                <a:ext cx="1152128" cy="216024"/>
                              </a:xfrm>
                              <a:prstGeom prst="rect">
                                <a:avLst/>
                              </a:prstGeom>
                              <a:solidFill>
                                <a:srgbClr val="2D57CD"/>
                              </a:solidFill>
                              <a:ln w="9525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0" name="Fluxograma: Conector 279"/>
                              <p:cNvSpPr/>
                              <p:nvPr/>
                            </p:nvSpPr>
                            <p:spPr>
                              <a:xfrm>
                                <a:off x="2255754" y="2730599"/>
                                <a:ext cx="360040" cy="493273"/>
                              </a:xfrm>
                              <a:prstGeom prst="flowChartConnector">
                                <a:avLst/>
                              </a:prstGeom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  <p:sp>
                            <p:nvSpPr>
                              <p:cNvPr id="281" name="Lua 280"/>
                              <p:cNvSpPr/>
                              <p:nvPr/>
                            </p:nvSpPr>
                            <p:spPr>
                              <a:xfrm rot="16200000">
                                <a:off x="2399282" y="3020668"/>
                                <a:ext cx="85153" cy="98297"/>
                              </a:xfrm>
                              <a:prstGeom prst="moon">
                                <a:avLst/>
                              </a:prstGeom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pt-BR" dirty="0"/>
                              </a:p>
                            </p:txBody>
                          </p:sp>
                        </p:grpSp>
                        <p:sp>
                          <p:nvSpPr>
                            <p:cNvPr id="272" name="Lua 271"/>
                            <p:cNvSpPr/>
                            <p:nvPr/>
                          </p:nvSpPr>
                          <p:spPr>
                            <a:xfrm>
                              <a:off x="3068458" y="4005064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3" name="Lua 272"/>
                            <p:cNvSpPr/>
                            <p:nvPr/>
                          </p:nvSpPr>
                          <p:spPr>
                            <a:xfrm flipH="1">
                              <a:off x="3376611" y="4005070"/>
                              <a:ext cx="115269" cy="279400"/>
                            </a:xfrm>
                            <a:prstGeom prst="moon">
                              <a:avLst/>
                            </a:prstGeom>
                            <a:solidFill>
                              <a:schemeClr val="accent2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4" name="Retângulo 273"/>
                            <p:cNvSpPr/>
                            <p:nvPr/>
                          </p:nvSpPr>
                          <p:spPr>
                            <a:xfrm>
                              <a:off x="3195971" y="4263890"/>
                              <a:ext cx="238363" cy="24523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5" name="Forma livre 274"/>
                            <p:cNvSpPr/>
                            <p:nvPr/>
                          </p:nvSpPr>
                          <p:spPr>
                            <a:xfrm>
                              <a:off x="3248807" y="4377349"/>
                              <a:ext cx="138034" cy="36000"/>
                            </a:xfrm>
                            <a:custGeom>
                              <a:avLst/>
                              <a:gdLst>
                                <a:gd name="connsiteX0" fmla="*/ 138034 w 138034"/>
                                <a:gd name="connsiteY0" fmla="*/ 43559 h 60909"/>
                                <a:gd name="connsiteX1" fmla="*/ 112154 w 138034"/>
                                <a:gd name="connsiteY1" fmla="*/ 427 h 60909"/>
                                <a:gd name="connsiteX2" fmla="*/ 94902 w 138034"/>
                                <a:gd name="connsiteY2" fmla="*/ 26306 h 60909"/>
                                <a:gd name="connsiteX3" fmla="*/ 34517 w 138034"/>
                                <a:gd name="connsiteY3" fmla="*/ 43559 h 60909"/>
                                <a:gd name="connsiteX4" fmla="*/ 8637 w 138034"/>
                                <a:gd name="connsiteY4" fmla="*/ 26306 h 60909"/>
                                <a:gd name="connsiteX5" fmla="*/ 11 w 138034"/>
                                <a:gd name="connsiteY5" fmla="*/ 52185 h 609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38034" h="60909">
                                  <a:moveTo>
                                    <a:pt x="138034" y="43559"/>
                                  </a:moveTo>
                                  <a:cubicBezTo>
                                    <a:pt x="129407" y="29182"/>
                                    <a:pt x="127722" y="6654"/>
                                    <a:pt x="112154" y="427"/>
                                  </a:cubicBezTo>
                                  <a:cubicBezTo>
                                    <a:pt x="102528" y="-3423"/>
                                    <a:pt x="102998" y="19829"/>
                                    <a:pt x="94902" y="26306"/>
                                  </a:cubicBezTo>
                                  <a:cubicBezTo>
                                    <a:pt x="89275" y="30807"/>
                                    <a:pt x="36774" y="42995"/>
                                    <a:pt x="34517" y="43559"/>
                                  </a:cubicBezTo>
                                  <a:cubicBezTo>
                                    <a:pt x="25890" y="37808"/>
                                    <a:pt x="17910" y="21669"/>
                                    <a:pt x="8637" y="26306"/>
                                  </a:cubicBezTo>
                                  <a:cubicBezTo>
                                    <a:pt x="-686" y="30968"/>
                                    <a:pt x="11" y="80583"/>
                                    <a:pt x="11" y="52185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6" name="Forma livre 275"/>
                            <p:cNvSpPr/>
                            <p:nvPr/>
                          </p:nvSpPr>
                          <p:spPr>
                            <a:xfrm flipH="1">
                              <a:off x="3242336" y="4324330"/>
                              <a:ext cx="144000" cy="36000"/>
                            </a:xfrm>
                            <a:custGeom>
                              <a:avLst/>
                              <a:gdLst>
                                <a:gd name="connsiteX0" fmla="*/ 155298 w 155298"/>
                                <a:gd name="connsiteY0" fmla="*/ 60385 h 112144"/>
                                <a:gd name="connsiteX1" fmla="*/ 138045 w 155298"/>
                                <a:gd name="connsiteY1" fmla="*/ 86264 h 112144"/>
                                <a:gd name="connsiteX2" fmla="*/ 129419 w 155298"/>
                                <a:gd name="connsiteY2" fmla="*/ 112144 h 112144"/>
                                <a:gd name="connsiteX3" fmla="*/ 120792 w 155298"/>
                                <a:gd name="connsiteY3" fmla="*/ 86264 h 112144"/>
                                <a:gd name="connsiteX4" fmla="*/ 77660 w 155298"/>
                                <a:gd name="connsiteY4" fmla="*/ 34506 h 112144"/>
                                <a:gd name="connsiteX5" fmla="*/ 60408 w 155298"/>
                                <a:gd name="connsiteY5" fmla="*/ 8627 h 112144"/>
                                <a:gd name="connsiteX6" fmla="*/ 43155 w 155298"/>
                                <a:gd name="connsiteY6" fmla="*/ 34506 h 112144"/>
                                <a:gd name="connsiteX7" fmla="*/ 25902 w 155298"/>
                                <a:gd name="connsiteY7" fmla="*/ 0 h 112144"/>
                                <a:gd name="connsiteX8" fmla="*/ 17275 w 155298"/>
                                <a:gd name="connsiteY8" fmla="*/ 69012 h 112144"/>
                                <a:gd name="connsiteX9" fmla="*/ 8649 w 155298"/>
                                <a:gd name="connsiteY9" fmla="*/ 34506 h 112144"/>
                                <a:gd name="connsiteX10" fmla="*/ 23 w 155298"/>
                                <a:gd name="connsiteY10" fmla="*/ 17253 h 11214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55298" h="112144">
                                  <a:moveTo>
                                    <a:pt x="155298" y="60385"/>
                                  </a:moveTo>
                                  <a:cubicBezTo>
                                    <a:pt x="149547" y="69011"/>
                                    <a:pt x="142681" y="76991"/>
                                    <a:pt x="138045" y="86264"/>
                                  </a:cubicBezTo>
                                  <a:cubicBezTo>
                                    <a:pt x="133978" y="94397"/>
                                    <a:pt x="138512" y="112144"/>
                                    <a:pt x="129419" y="112144"/>
                                  </a:cubicBezTo>
                                  <a:cubicBezTo>
                                    <a:pt x="120326" y="112144"/>
                                    <a:pt x="124374" y="94622"/>
                                    <a:pt x="120792" y="86264"/>
                                  </a:cubicBezTo>
                                  <a:cubicBezTo>
                                    <a:pt x="103281" y="45404"/>
                                    <a:pt x="110710" y="56539"/>
                                    <a:pt x="77660" y="34506"/>
                                  </a:cubicBezTo>
                                  <a:cubicBezTo>
                                    <a:pt x="71909" y="25880"/>
                                    <a:pt x="70775" y="8627"/>
                                    <a:pt x="60408" y="8627"/>
                                  </a:cubicBezTo>
                                  <a:cubicBezTo>
                                    <a:pt x="50040" y="8627"/>
                                    <a:pt x="53213" y="37021"/>
                                    <a:pt x="43155" y="34506"/>
                                  </a:cubicBezTo>
                                  <a:cubicBezTo>
                                    <a:pt x="30679" y="31387"/>
                                    <a:pt x="31653" y="11502"/>
                                    <a:pt x="25902" y="0"/>
                                  </a:cubicBezTo>
                                  <a:cubicBezTo>
                                    <a:pt x="23026" y="23004"/>
                                    <a:pt x="27643" y="48276"/>
                                    <a:pt x="17275" y="69012"/>
                                  </a:cubicBezTo>
                                  <a:cubicBezTo>
                                    <a:pt x="11973" y="79616"/>
                                    <a:pt x="11906" y="45906"/>
                                    <a:pt x="8649" y="34506"/>
                                  </a:cubicBezTo>
                                  <a:cubicBezTo>
                                    <a:pt x="-886" y="1131"/>
                                    <a:pt x="23" y="1042"/>
                                    <a:pt x="23" y="17253"/>
                                  </a:cubicBezTo>
                                </a:path>
                              </a:pathLst>
                            </a:custGeom>
                            <a:solidFill>
                              <a:schemeClr val="tx1"/>
                            </a:solidFill>
                            <a:ln w="1587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  <p:sp>
                          <p:nvSpPr>
                            <p:cNvPr id="277" name="Trapezoide 276"/>
                            <p:cNvSpPr/>
                            <p:nvPr/>
                          </p:nvSpPr>
                          <p:spPr>
                            <a:xfrm>
                              <a:off x="3128971" y="3923440"/>
                              <a:ext cx="305363" cy="308333"/>
                            </a:xfrm>
                            <a:prstGeom prst="trapezoid">
                              <a:avLst/>
                            </a:prstGeom>
                            <a:solidFill>
                              <a:schemeClr val="accent3">
                                <a:lumMod val="7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pt-BR" dirty="0"/>
                            </a:p>
                          </p:txBody>
                        </p:sp>
                      </p:grpSp>
                      <p:sp>
                        <p:nvSpPr>
                          <p:cNvPr id="270" name="Forma livre 269"/>
                          <p:cNvSpPr/>
                          <p:nvPr/>
                        </p:nvSpPr>
                        <p:spPr>
                          <a:xfrm flipH="1">
                            <a:off x="1883270" y="2821139"/>
                            <a:ext cx="144000" cy="36000"/>
                          </a:xfrm>
                          <a:custGeom>
                            <a:avLst/>
                            <a:gdLst>
                              <a:gd name="connsiteX0" fmla="*/ 155298 w 155298"/>
                              <a:gd name="connsiteY0" fmla="*/ 60385 h 112144"/>
                              <a:gd name="connsiteX1" fmla="*/ 138045 w 155298"/>
                              <a:gd name="connsiteY1" fmla="*/ 86264 h 112144"/>
                              <a:gd name="connsiteX2" fmla="*/ 129419 w 155298"/>
                              <a:gd name="connsiteY2" fmla="*/ 112144 h 112144"/>
                              <a:gd name="connsiteX3" fmla="*/ 120792 w 155298"/>
                              <a:gd name="connsiteY3" fmla="*/ 86264 h 112144"/>
                              <a:gd name="connsiteX4" fmla="*/ 77660 w 155298"/>
                              <a:gd name="connsiteY4" fmla="*/ 34506 h 112144"/>
                              <a:gd name="connsiteX5" fmla="*/ 60408 w 155298"/>
                              <a:gd name="connsiteY5" fmla="*/ 8627 h 112144"/>
                              <a:gd name="connsiteX6" fmla="*/ 43155 w 155298"/>
                              <a:gd name="connsiteY6" fmla="*/ 34506 h 112144"/>
                              <a:gd name="connsiteX7" fmla="*/ 25902 w 155298"/>
                              <a:gd name="connsiteY7" fmla="*/ 0 h 112144"/>
                              <a:gd name="connsiteX8" fmla="*/ 17275 w 155298"/>
                              <a:gd name="connsiteY8" fmla="*/ 69012 h 112144"/>
                              <a:gd name="connsiteX9" fmla="*/ 8649 w 155298"/>
                              <a:gd name="connsiteY9" fmla="*/ 34506 h 112144"/>
                              <a:gd name="connsiteX10" fmla="*/ 23 w 155298"/>
                              <a:gd name="connsiteY10" fmla="*/ 17253 h 11214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155298" h="112144">
                                <a:moveTo>
                                  <a:pt x="155298" y="60385"/>
                                </a:moveTo>
                                <a:cubicBezTo>
                                  <a:pt x="149547" y="69011"/>
                                  <a:pt x="142681" y="76991"/>
                                  <a:pt x="138045" y="86264"/>
                                </a:cubicBezTo>
                                <a:cubicBezTo>
                                  <a:pt x="133978" y="94397"/>
                                  <a:pt x="138512" y="112144"/>
                                  <a:pt x="129419" y="112144"/>
                                </a:cubicBezTo>
                                <a:cubicBezTo>
                                  <a:pt x="120326" y="112144"/>
                                  <a:pt x="124374" y="94622"/>
                                  <a:pt x="120792" y="86264"/>
                                </a:cubicBezTo>
                                <a:cubicBezTo>
                                  <a:pt x="103281" y="45404"/>
                                  <a:pt x="110710" y="56539"/>
                                  <a:pt x="77660" y="34506"/>
                                </a:cubicBezTo>
                                <a:cubicBezTo>
                                  <a:pt x="71909" y="25880"/>
                                  <a:pt x="70775" y="8627"/>
                                  <a:pt x="60408" y="8627"/>
                                </a:cubicBezTo>
                                <a:cubicBezTo>
                                  <a:pt x="50040" y="8627"/>
                                  <a:pt x="53213" y="37021"/>
                                  <a:pt x="43155" y="34506"/>
                                </a:cubicBezTo>
                                <a:cubicBezTo>
                                  <a:pt x="30679" y="31387"/>
                                  <a:pt x="31653" y="11502"/>
                                  <a:pt x="25902" y="0"/>
                                </a:cubicBezTo>
                                <a:cubicBezTo>
                                  <a:pt x="23026" y="23004"/>
                                  <a:pt x="27643" y="48276"/>
                                  <a:pt x="17275" y="69012"/>
                                </a:cubicBezTo>
                                <a:cubicBezTo>
                                  <a:pt x="11973" y="79616"/>
                                  <a:pt x="11906" y="45906"/>
                                  <a:pt x="8649" y="34506"/>
                                </a:cubicBezTo>
                                <a:cubicBezTo>
                                  <a:pt x="-886" y="1131"/>
                                  <a:pt x="23" y="1042"/>
                                  <a:pt x="23" y="17253"/>
                                </a:cubicBezTo>
                              </a:path>
                            </a:pathLst>
                          </a:custGeom>
                          <a:solidFill>
                            <a:schemeClr val="tx1"/>
                          </a:solidFill>
                          <a:ln w="1587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pt-BR" dirty="0"/>
                          </a:p>
                        </p:txBody>
                      </p:sp>
                    </p:grpSp>
                    <p:sp>
                      <p:nvSpPr>
                        <p:cNvPr id="267" name="Lua 266"/>
                        <p:cNvSpPr/>
                        <p:nvPr/>
                      </p:nvSpPr>
                      <p:spPr>
                        <a:xfrm rot="16200000">
                          <a:off x="3205321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8" name="Lua 267"/>
                        <p:cNvSpPr/>
                        <p:nvPr/>
                      </p:nvSpPr>
                      <p:spPr>
                        <a:xfrm rot="16200000">
                          <a:off x="3289340" y="2065075"/>
                          <a:ext cx="32400" cy="45719"/>
                        </a:xfrm>
                        <a:prstGeom prst="moon">
                          <a:avLst/>
                        </a:prstGeom>
                        <a:solidFill>
                          <a:schemeClr val="accent2">
                            <a:lumMod val="50000"/>
                            <a:alpha val="85000"/>
                          </a:schemeClr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5" name="Forma livre 254"/>
                      <p:cNvSpPr/>
                      <p:nvPr/>
                    </p:nvSpPr>
                    <p:spPr>
                      <a:xfrm>
                        <a:off x="2415654" y="2231409"/>
                        <a:ext cx="88710" cy="218364"/>
                      </a:xfrm>
                      <a:custGeom>
                        <a:avLst/>
                        <a:gdLst>
                          <a:gd name="connsiteX0" fmla="*/ 88710 w 88710"/>
                          <a:gd name="connsiteY0" fmla="*/ 0 h 218364"/>
                          <a:gd name="connsiteX1" fmla="*/ 34119 w 88710"/>
                          <a:gd name="connsiteY1" fmla="*/ 40943 h 218364"/>
                          <a:gd name="connsiteX2" fmla="*/ 40943 w 88710"/>
                          <a:gd name="connsiteY2" fmla="*/ 88710 h 218364"/>
                          <a:gd name="connsiteX3" fmla="*/ 34119 w 88710"/>
                          <a:gd name="connsiteY3" fmla="*/ 170597 h 218364"/>
                          <a:gd name="connsiteX4" fmla="*/ 27295 w 88710"/>
                          <a:gd name="connsiteY4" fmla="*/ 191069 h 218364"/>
                          <a:gd name="connsiteX5" fmla="*/ 0 w 88710"/>
                          <a:gd name="connsiteY5" fmla="*/ 218364 h 2183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710" h="218364">
                            <a:moveTo>
                              <a:pt x="88710" y="0"/>
                            </a:moveTo>
                            <a:cubicBezTo>
                              <a:pt x="68513" y="8079"/>
                              <a:pt x="39210" y="12941"/>
                              <a:pt x="34119" y="40943"/>
                            </a:cubicBezTo>
                            <a:cubicBezTo>
                              <a:pt x="31242" y="56768"/>
                              <a:pt x="38668" y="72788"/>
                              <a:pt x="40943" y="88710"/>
                            </a:cubicBezTo>
                            <a:cubicBezTo>
                              <a:pt x="38668" y="116006"/>
                              <a:pt x="37739" y="143447"/>
                              <a:pt x="34119" y="170597"/>
                            </a:cubicBezTo>
                            <a:cubicBezTo>
                              <a:pt x="33168" y="177727"/>
                              <a:pt x="31788" y="185452"/>
                              <a:pt x="27295" y="191069"/>
                            </a:cubicBezTo>
                            <a:cubicBezTo>
                              <a:pt x="-16623" y="245967"/>
                              <a:pt x="22409" y="173547"/>
                              <a:pt x="0" y="218364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grpSp>
                    <p:nvGrpSpPr>
                      <p:cNvPr id="245" name="Grupo 255"/>
                      <p:cNvGrpSpPr/>
                      <p:nvPr/>
                    </p:nvGrpSpPr>
                    <p:grpSpPr>
                      <a:xfrm rot="480000">
                        <a:off x="2415654" y="2139702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3" name="Forma livre 262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4" name="Forma livre 263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5" name="Forma livre 264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grpSp>
                    <p:nvGrpSpPr>
                      <p:cNvPr id="248" name="Grupo 256"/>
                      <p:cNvGrpSpPr/>
                      <p:nvPr/>
                    </p:nvGrpSpPr>
                    <p:grpSpPr>
                      <a:xfrm flipH="1">
                        <a:off x="2713440" y="2204886"/>
                        <a:ext cx="140122" cy="405605"/>
                        <a:chOff x="2415654" y="2139702"/>
                        <a:chExt cx="140122" cy="405605"/>
                      </a:xfrm>
                    </p:grpSpPr>
                    <p:sp>
                      <p:nvSpPr>
                        <p:cNvPr id="260" name="Forma livre 259"/>
                        <p:cNvSpPr/>
                        <p:nvPr/>
                      </p:nvSpPr>
                      <p:spPr>
                        <a:xfrm>
                          <a:off x="2415654" y="2231409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1" name="Forma livre 260"/>
                        <p:cNvSpPr/>
                        <p:nvPr/>
                      </p:nvSpPr>
                      <p:spPr>
                        <a:xfrm>
                          <a:off x="2432946" y="2139702"/>
                          <a:ext cx="122830" cy="266131"/>
                        </a:xfrm>
                        <a:custGeom>
                          <a:avLst/>
                          <a:gdLst>
                            <a:gd name="connsiteX0" fmla="*/ 122830 w 122830"/>
                            <a:gd name="connsiteY0" fmla="*/ 0 h 266131"/>
                            <a:gd name="connsiteX1" fmla="*/ 81886 w 122830"/>
                            <a:gd name="connsiteY1" fmla="*/ 20472 h 266131"/>
                            <a:gd name="connsiteX2" fmla="*/ 54591 w 122830"/>
                            <a:gd name="connsiteY2" fmla="*/ 61415 h 266131"/>
                            <a:gd name="connsiteX3" fmla="*/ 47767 w 122830"/>
                            <a:gd name="connsiteY3" fmla="*/ 218364 h 266131"/>
                            <a:gd name="connsiteX4" fmla="*/ 40943 w 122830"/>
                            <a:gd name="connsiteY4" fmla="*/ 238836 h 266131"/>
                            <a:gd name="connsiteX5" fmla="*/ 0 w 122830"/>
                            <a:gd name="connsiteY5" fmla="*/ 266131 h 2661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22830" h="266131">
                              <a:moveTo>
                                <a:pt x="122830" y="0"/>
                              </a:moveTo>
                              <a:cubicBezTo>
                                <a:pt x="109182" y="6824"/>
                                <a:pt x="93228" y="10264"/>
                                <a:pt x="81886" y="20472"/>
                              </a:cubicBezTo>
                              <a:cubicBezTo>
                                <a:pt x="69694" y="31445"/>
                                <a:pt x="54591" y="61415"/>
                                <a:pt x="54591" y="61415"/>
                              </a:cubicBezTo>
                              <a:cubicBezTo>
                                <a:pt x="52316" y="113731"/>
                                <a:pt x="51783" y="166152"/>
                                <a:pt x="47767" y="218364"/>
                              </a:cubicBezTo>
                              <a:cubicBezTo>
                                <a:pt x="47215" y="225536"/>
                                <a:pt x="46029" y="233750"/>
                                <a:pt x="40943" y="238836"/>
                              </a:cubicBezTo>
                              <a:cubicBezTo>
                                <a:pt x="29345" y="250434"/>
                                <a:pt x="0" y="266131"/>
                                <a:pt x="0" y="266131"/>
                              </a:cubicBez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  <p:sp>
                      <p:nvSpPr>
                        <p:cNvPr id="262" name="Forma livre 261"/>
                        <p:cNvSpPr/>
                        <p:nvPr/>
                      </p:nvSpPr>
                      <p:spPr>
                        <a:xfrm>
                          <a:off x="2422075" y="2395182"/>
                          <a:ext cx="68728" cy="150125"/>
                        </a:xfrm>
                        <a:custGeom>
                          <a:avLst/>
                          <a:gdLst>
                            <a:gd name="connsiteX0" fmla="*/ 61818 w 68728"/>
                            <a:gd name="connsiteY0" fmla="*/ 0 h 150125"/>
                            <a:gd name="connsiteX1" fmla="*/ 68641 w 68728"/>
                            <a:gd name="connsiteY1" fmla="*/ 81887 h 150125"/>
                            <a:gd name="connsiteX2" fmla="*/ 61818 w 68728"/>
                            <a:gd name="connsiteY2" fmla="*/ 116006 h 150125"/>
                            <a:gd name="connsiteX3" fmla="*/ 20874 w 68728"/>
                            <a:gd name="connsiteY3" fmla="*/ 129654 h 150125"/>
                            <a:gd name="connsiteX4" fmla="*/ 403 w 68728"/>
                            <a:gd name="connsiteY4" fmla="*/ 136478 h 150125"/>
                            <a:gd name="connsiteX5" fmla="*/ 7226 w 68728"/>
                            <a:gd name="connsiteY5" fmla="*/ 150125 h 1501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8728" h="150125">
                              <a:moveTo>
                                <a:pt x="61818" y="0"/>
                              </a:moveTo>
                              <a:cubicBezTo>
                                <a:pt x="64092" y="27296"/>
                                <a:pt x="68641" y="54497"/>
                                <a:pt x="68641" y="81887"/>
                              </a:cubicBezTo>
                              <a:cubicBezTo>
                                <a:pt x="68641" y="93485"/>
                                <a:pt x="70019" y="107805"/>
                                <a:pt x="61818" y="116006"/>
                              </a:cubicBezTo>
                              <a:cubicBezTo>
                                <a:pt x="51645" y="126179"/>
                                <a:pt x="34522" y="125105"/>
                                <a:pt x="20874" y="129654"/>
                              </a:cubicBezTo>
                              <a:cubicBezTo>
                                <a:pt x="14050" y="131929"/>
                                <a:pt x="-2814" y="130044"/>
                                <a:pt x="403" y="136478"/>
                              </a:cubicBezTo>
                              <a:lnTo>
                                <a:pt x="7226" y="150125"/>
                              </a:lnTo>
                            </a:path>
                          </a:pathLst>
                        </a:custGeom>
                        <a:solidFill>
                          <a:srgbClr val="CC99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pt-BR" dirty="0"/>
                        </a:p>
                      </p:txBody>
                    </p:sp>
                  </p:grpSp>
                  <p:sp>
                    <p:nvSpPr>
                      <p:cNvPr id="258" name="Forma livre 257"/>
                      <p:cNvSpPr/>
                      <p:nvPr/>
                    </p:nvSpPr>
                    <p:spPr>
                      <a:xfrm rot="-1200000">
                        <a:off x="2504363" y="2149523"/>
                        <a:ext cx="218365" cy="129653"/>
                      </a:xfrm>
                      <a:custGeom>
                        <a:avLst/>
                        <a:gdLst>
                          <a:gd name="connsiteX0" fmla="*/ 0 w 218365"/>
                          <a:gd name="connsiteY0" fmla="*/ 40943 h 129653"/>
                          <a:gd name="connsiteX1" fmla="*/ 75063 w 218365"/>
                          <a:gd name="connsiteY1" fmla="*/ 13648 h 129653"/>
                          <a:gd name="connsiteX2" fmla="*/ 129654 w 218365"/>
                          <a:gd name="connsiteY2" fmla="*/ 0 h 129653"/>
                          <a:gd name="connsiteX3" fmla="*/ 170597 w 218365"/>
                          <a:gd name="connsiteY3" fmla="*/ 6824 h 129653"/>
                          <a:gd name="connsiteX4" fmla="*/ 204717 w 218365"/>
                          <a:gd name="connsiteY4" fmla="*/ 68239 h 129653"/>
                          <a:gd name="connsiteX5" fmla="*/ 218365 w 218365"/>
                          <a:gd name="connsiteY5" fmla="*/ 109182 h 129653"/>
                          <a:gd name="connsiteX6" fmla="*/ 218365 w 218365"/>
                          <a:gd name="connsiteY6" fmla="*/ 129653 h 1296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18365" h="129653">
                            <a:moveTo>
                              <a:pt x="0" y="40943"/>
                            </a:moveTo>
                            <a:cubicBezTo>
                              <a:pt x="17642" y="33886"/>
                              <a:pt x="57537" y="17153"/>
                              <a:pt x="75063" y="13648"/>
                            </a:cubicBezTo>
                            <a:cubicBezTo>
                              <a:pt x="116236" y="5413"/>
                              <a:pt x="98180" y="10492"/>
                              <a:pt x="129654" y="0"/>
                            </a:cubicBezTo>
                            <a:cubicBezTo>
                              <a:pt x="143302" y="2275"/>
                              <a:pt x="157954" y="1205"/>
                              <a:pt x="170597" y="6824"/>
                            </a:cubicBezTo>
                            <a:cubicBezTo>
                              <a:pt x="194581" y="17483"/>
                              <a:pt x="197948" y="47931"/>
                              <a:pt x="204717" y="68239"/>
                            </a:cubicBezTo>
                            <a:cubicBezTo>
                              <a:pt x="204718" y="68241"/>
                              <a:pt x="218365" y="109181"/>
                              <a:pt x="218365" y="109182"/>
                            </a:cubicBezTo>
                            <a:lnTo>
                              <a:pt x="218365" y="129653"/>
                            </a:ln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  <p:sp>
                    <p:nvSpPr>
                      <p:cNvPr id="259" name="Forma livre 258"/>
                      <p:cNvSpPr/>
                      <p:nvPr/>
                    </p:nvSpPr>
                    <p:spPr>
                      <a:xfrm>
                        <a:off x="2483768" y="2201831"/>
                        <a:ext cx="116006" cy="81887"/>
                      </a:xfrm>
                      <a:custGeom>
                        <a:avLst/>
                        <a:gdLst>
                          <a:gd name="connsiteX0" fmla="*/ 0 w 116006"/>
                          <a:gd name="connsiteY0" fmla="*/ 81887 h 81887"/>
                          <a:gd name="connsiteX1" fmla="*/ 61415 w 116006"/>
                          <a:gd name="connsiteY1" fmla="*/ 68239 h 81887"/>
                          <a:gd name="connsiteX2" fmla="*/ 81887 w 116006"/>
                          <a:gd name="connsiteY2" fmla="*/ 47767 h 81887"/>
                          <a:gd name="connsiteX3" fmla="*/ 102359 w 116006"/>
                          <a:gd name="connsiteY3" fmla="*/ 34119 h 81887"/>
                          <a:gd name="connsiteX4" fmla="*/ 116006 w 116006"/>
                          <a:gd name="connsiteY4" fmla="*/ 0 h 818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006" h="81887">
                            <a:moveTo>
                              <a:pt x="0" y="81887"/>
                            </a:moveTo>
                            <a:cubicBezTo>
                              <a:pt x="4955" y="81061"/>
                              <a:pt x="50215" y="75706"/>
                              <a:pt x="61415" y="68239"/>
                            </a:cubicBezTo>
                            <a:cubicBezTo>
                              <a:pt x="69445" y="62886"/>
                              <a:pt x="74473" y="53945"/>
                              <a:pt x="81887" y="47767"/>
                            </a:cubicBezTo>
                            <a:cubicBezTo>
                              <a:pt x="88188" y="42517"/>
                              <a:pt x="95535" y="38668"/>
                              <a:pt x="102359" y="34119"/>
                            </a:cubicBezTo>
                            <a:cubicBezTo>
                              <a:pt x="110790" y="8823"/>
                              <a:pt x="105965" y="20081"/>
                              <a:pt x="116006" y="0"/>
                            </a:cubicBezTo>
                          </a:path>
                        </a:pathLst>
                      </a:custGeom>
                      <a:solidFill>
                        <a:srgbClr val="CC99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pt-BR" dirty="0"/>
                      </a:p>
                    </p:txBody>
                  </p:sp>
                </p:grpSp>
                <p:sp>
                  <p:nvSpPr>
                    <p:cNvPr id="252" name="Forma livre 251"/>
                    <p:cNvSpPr/>
                    <p:nvPr/>
                  </p:nvSpPr>
                  <p:spPr>
                    <a:xfrm>
                      <a:off x="2340591" y="2197290"/>
                      <a:ext cx="211540" cy="334370"/>
                    </a:xfrm>
                    <a:custGeom>
                      <a:avLst/>
                      <a:gdLst>
                        <a:gd name="connsiteX0" fmla="*/ 211540 w 211540"/>
                        <a:gd name="connsiteY0" fmla="*/ 0 h 334370"/>
                        <a:gd name="connsiteX1" fmla="*/ 150125 w 211540"/>
                        <a:gd name="connsiteY1" fmla="*/ 13647 h 334370"/>
                        <a:gd name="connsiteX2" fmla="*/ 109182 w 211540"/>
                        <a:gd name="connsiteY2" fmla="*/ 47767 h 334370"/>
                        <a:gd name="connsiteX3" fmla="*/ 102358 w 211540"/>
                        <a:gd name="connsiteY3" fmla="*/ 259307 h 334370"/>
                        <a:gd name="connsiteX4" fmla="*/ 88710 w 211540"/>
                        <a:gd name="connsiteY4" fmla="*/ 279779 h 334370"/>
                        <a:gd name="connsiteX5" fmla="*/ 68239 w 211540"/>
                        <a:gd name="connsiteY5" fmla="*/ 293426 h 334370"/>
                        <a:gd name="connsiteX6" fmla="*/ 47767 w 211540"/>
                        <a:gd name="connsiteY6" fmla="*/ 300250 h 334370"/>
                        <a:gd name="connsiteX7" fmla="*/ 0 w 211540"/>
                        <a:gd name="connsiteY7" fmla="*/ 334370 h 3343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1540" h="334370">
                          <a:moveTo>
                            <a:pt x="211540" y="0"/>
                          </a:moveTo>
                          <a:cubicBezTo>
                            <a:pt x="205463" y="1215"/>
                            <a:pt x="158560" y="10032"/>
                            <a:pt x="150125" y="13647"/>
                          </a:cubicBezTo>
                          <a:cubicBezTo>
                            <a:pt x="133501" y="20772"/>
                            <a:pt x="121477" y="35472"/>
                            <a:pt x="109182" y="47767"/>
                          </a:cubicBezTo>
                          <a:cubicBezTo>
                            <a:pt x="106907" y="118280"/>
                            <a:pt x="108559" y="189030"/>
                            <a:pt x="102358" y="259307"/>
                          </a:cubicBezTo>
                          <a:cubicBezTo>
                            <a:pt x="101637" y="267477"/>
                            <a:pt x="94509" y="273980"/>
                            <a:pt x="88710" y="279779"/>
                          </a:cubicBezTo>
                          <a:cubicBezTo>
                            <a:pt x="82911" y="285578"/>
                            <a:pt x="75574" y="289758"/>
                            <a:pt x="68239" y="293426"/>
                          </a:cubicBezTo>
                          <a:cubicBezTo>
                            <a:pt x="61805" y="296643"/>
                            <a:pt x="54591" y="297975"/>
                            <a:pt x="47767" y="300250"/>
                          </a:cubicBezTo>
                          <a:cubicBezTo>
                            <a:pt x="4147" y="329330"/>
                            <a:pt x="18422" y="315948"/>
                            <a:pt x="0" y="33437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  <p:sp>
                  <p:nvSpPr>
                    <p:cNvPr id="253" name="Forma livre 252"/>
                    <p:cNvSpPr/>
                    <p:nvPr/>
                  </p:nvSpPr>
                  <p:spPr>
                    <a:xfrm>
                      <a:off x="2463421" y="2367886"/>
                      <a:ext cx="27295" cy="225188"/>
                    </a:xfrm>
                    <a:custGeom>
                      <a:avLst/>
                      <a:gdLst>
                        <a:gd name="connsiteX0" fmla="*/ 0 w 27295"/>
                        <a:gd name="connsiteY0" fmla="*/ 0 h 225188"/>
                        <a:gd name="connsiteX1" fmla="*/ 6824 w 27295"/>
                        <a:gd name="connsiteY1" fmla="*/ 47767 h 225188"/>
                        <a:gd name="connsiteX2" fmla="*/ 27295 w 27295"/>
                        <a:gd name="connsiteY2" fmla="*/ 143302 h 225188"/>
                        <a:gd name="connsiteX3" fmla="*/ 20471 w 27295"/>
                        <a:gd name="connsiteY3" fmla="*/ 204717 h 225188"/>
                        <a:gd name="connsiteX4" fmla="*/ 6824 w 27295"/>
                        <a:gd name="connsiteY4" fmla="*/ 225188 h 225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7295" h="225188">
                          <a:moveTo>
                            <a:pt x="0" y="0"/>
                          </a:moveTo>
                          <a:cubicBezTo>
                            <a:pt x="2275" y="15922"/>
                            <a:pt x="5048" y="31781"/>
                            <a:pt x="6824" y="47767"/>
                          </a:cubicBezTo>
                          <a:cubicBezTo>
                            <a:pt x="16408" y="134024"/>
                            <a:pt x="-946" y="100937"/>
                            <a:pt x="27295" y="143302"/>
                          </a:cubicBezTo>
                          <a:cubicBezTo>
                            <a:pt x="25020" y="163774"/>
                            <a:pt x="25467" y="184734"/>
                            <a:pt x="20471" y="204717"/>
                          </a:cubicBezTo>
                          <a:cubicBezTo>
                            <a:pt x="18482" y="212673"/>
                            <a:pt x="6824" y="225188"/>
                            <a:pt x="6824" y="225188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31750">
                      <a:solidFill>
                        <a:srgbClr val="CC9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pt-BR" dirty="0"/>
                    </a:p>
                  </p:txBody>
                </p:sp>
              </p:grpSp>
              <p:sp>
                <p:nvSpPr>
                  <p:cNvPr id="250" name="Forma livre 249"/>
                  <p:cNvSpPr/>
                  <p:nvPr/>
                </p:nvSpPr>
                <p:spPr>
                  <a:xfrm flipH="1">
                    <a:off x="2755096" y="2338310"/>
                    <a:ext cx="40944" cy="252483"/>
                  </a:xfrm>
                  <a:custGeom>
                    <a:avLst/>
                    <a:gdLst>
                      <a:gd name="connsiteX0" fmla="*/ 40944 w 40944"/>
                      <a:gd name="connsiteY0" fmla="*/ 0 h 252483"/>
                      <a:gd name="connsiteX1" fmla="*/ 27296 w 40944"/>
                      <a:gd name="connsiteY1" fmla="*/ 88710 h 252483"/>
                      <a:gd name="connsiteX2" fmla="*/ 34120 w 40944"/>
                      <a:gd name="connsiteY2" fmla="*/ 163773 h 252483"/>
                      <a:gd name="connsiteX3" fmla="*/ 20472 w 40944"/>
                      <a:gd name="connsiteY3" fmla="*/ 245659 h 252483"/>
                      <a:gd name="connsiteX4" fmla="*/ 0 w 40944"/>
                      <a:gd name="connsiteY4" fmla="*/ 252483 h 252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944" h="252483">
                        <a:moveTo>
                          <a:pt x="40944" y="0"/>
                        </a:moveTo>
                        <a:cubicBezTo>
                          <a:pt x="35749" y="25974"/>
                          <a:pt x="27296" y="63922"/>
                          <a:pt x="27296" y="88710"/>
                        </a:cubicBezTo>
                        <a:cubicBezTo>
                          <a:pt x="27296" y="113834"/>
                          <a:pt x="31845" y="138752"/>
                          <a:pt x="34120" y="163773"/>
                        </a:cubicBezTo>
                        <a:cubicBezTo>
                          <a:pt x="29571" y="191068"/>
                          <a:pt x="30406" y="219832"/>
                          <a:pt x="20472" y="245659"/>
                        </a:cubicBezTo>
                        <a:cubicBezTo>
                          <a:pt x="17890" y="252373"/>
                          <a:pt x="0" y="252483"/>
                          <a:pt x="0" y="252483"/>
                        </a:cubicBezTo>
                      </a:path>
                    </a:pathLst>
                  </a:custGeom>
                  <a:solidFill>
                    <a:srgbClr val="CC9900"/>
                  </a:solidFill>
                  <a:ln w="31750">
                    <a:solidFill>
                      <a:srgbClr val="CC9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 dirty="0"/>
                  </a:p>
                </p:txBody>
              </p:sp>
            </p:grpSp>
          </p:grpSp>
          <p:sp>
            <p:nvSpPr>
              <p:cNvPr id="246" name="Forma livre 245"/>
              <p:cNvSpPr/>
              <p:nvPr/>
            </p:nvSpPr>
            <p:spPr>
              <a:xfrm>
                <a:off x="2483768" y="3399387"/>
                <a:ext cx="40944" cy="252483"/>
              </a:xfrm>
              <a:custGeom>
                <a:avLst/>
                <a:gdLst>
                  <a:gd name="connsiteX0" fmla="*/ 40944 w 40944"/>
                  <a:gd name="connsiteY0" fmla="*/ 0 h 252483"/>
                  <a:gd name="connsiteX1" fmla="*/ 27296 w 40944"/>
                  <a:gd name="connsiteY1" fmla="*/ 88710 h 252483"/>
                  <a:gd name="connsiteX2" fmla="*/ 34120 w 40944"/>
                  <a:gd name="connsiteY2" fmla="*/ 163773 h 252483"/>
                  <a:gd name="connsiteX3" fmla="*/ 20472 w 40944"/>
                  <a:gd name="connsiteY3" fmla="*/ 245659 h 252483"/>
                  <a:gd name="connsiteX4" fmla="*/ 0 w 40944"/>
                  <a:gd name="connsiteY4" fmla="*/ 252483 h 25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44" h="252483">
                    <a:moveTo>
                      <a:pt x="40944" y="0"/>
                    </a:moveTo>
                    <a:cubicBezTo>
                      <a:pt x="35749" y="25974"/>
                      <a:pt x="27296" y="63922"/>
                      <a:pt x="27296" y="88710"/>
                    </a:cubicBezTo>
                    <a:cubicBezTo>
                      <a:pt x="27296" y="113834"/>
                      <a:pt x="31845" y="138752"/>
                      <a:pt x="34120" y="163773"/>
                    </a:cubicBezTo>
                    <a:cubicBezTo>
                      <a:pt x="29571" y="191068"/>
                      <a:pt x="30406" y="219832"/>
                      <a:pt x="20472" y="245659"/>
                    </a:cubicBezTo>
                    <a:cubicBezTo>
                      <a:pt x="17890" y="252373"/>
                      <a:pt x="0" y="252483"/>
                      <a:pt x="0" y="252483"/>
                    </a:cubicBezTo>
                  </a:path>
                </a:pathLst>
              </a:custGeom>
              <a:solidFill>
                <a:srgbClr val="CC99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244" name="Menos 243"/>
            <p:cNvSpPr/>
            <p:nvPr/>
          </p:nvSpPr>
          <p:spPr>
            <a:xfrm rot="1980000">
              <a:off x="4329598" y="3795959"/>
              <a:ext cx="37913" cy="357874"/>
            </a:xfrm>
            <a:prstGeom prst="mathMinus">
              <a:avLst/>
            </a:prstGeom>
            <a:gradFill flip="none" rotWithShape="1">
              <a:gsLst>
                <a:gs pos="0">
                  <a:srgbClr val="FF3399">
                    <a:lumMod val="97000"/>
                    <a:lumOff val="3000"/>
                  </a:srgbClr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cxnSp>
        <p:nvCxnSpPr>
          <p:cNvPr id="282" name="Conector de seta reta 281"/>
          <p:cNvCxnSpPr/>
          <p:nvPr/>
        </p:nvCxnSpPr>
        <p:spPr>
          <a:xfrm flipH="1" flipV="1">
            <a:off x="4572000" y="4920916"/>
            <a:ext cx="97655" cy="29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tângulo de cantos arredondados 282"/>
          <p:cNvSpPr/>
          <p:nvPr/>
        </p:nvSpPr>
        <p:spPr>
          <a:xfrm>
            <a:off x="4211960" y="5777445"/>
            <a:ext cx="1106680" cy="315851"/>
          </a:xfrm>
          <a:prstGeom prst="roundRect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b="1" dirty="0" smtClean="0"/>
              <a:t>Juliana=316</a:t>
            </a:r>
            <a:endParaRPr lang="pt-BR" sz="1300" b="1" dirty="0"/>
          </a:p>
        </p:txBody>
      </p:sp>
      <p:sp>
        <p:nvSpPr>
          <p:cNvPr id="284" name="Retângulo de cantos arredondados 283"/>
          <p:cNvSpPr/>
          <p:nvPr/>
        </p:nvSpPr>
        <p:spPr>
          <a:xfrm>
            <a:off x="6804248" y="2604332"/>
            <a:ext cx="1944216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 smtClean="0">
                <a:solidFill>
                  <a:schemeClr val="tx1"/>
                </a:solidFill>
              </a:rPr>
              <a:t>Espera-se que Ana responda corretamente as questões 1, 2, 3 e 4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5" name="Seta para a direita listrada 284"/>
          <p:cNvSpPr/>
          <p:nvPr/>
        </p:nvSpPr>
        <p:spPr>
          <a:xfrm>
            <a:off x="6432552" y="3195881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6" name="Retângulo de cantos arredondados 285"/>
          <p:cNvSpPr/>
          <p:nvPr/>
        </p:nvSpPr>
        <p:spPr>
          <a:xfrm>
            <a:off x="6815904" y="4559130"/>
            <a:ext cx="2004568" cy="14419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Espera-se que </a:t>
            </a:r>
            <a:r>
              <a:rPr lang="pt-BR" dirty="0" smtClean="0">
                <a:solidFill>
                  <a:schemeClr val="tx1"/>
                </a:solidFill>
              </a:rPr>
              <a:t>Juliana responda </a:t>
            </a:r>
            <a:r>
              <a:rPr lang="pt-BR" dirty="0">
                <a:solidFill>
                  <a:schemeClr val="tx1"/>
                </a:solidFill>
              </a:rPr>
              <a:t>corretamente </a:t>
            </a:r>
            <a:r>
              <a:rPr lang="pt-BR" dirty="0" smtClean="0">
                <a:solidFill>
                  <a:schemeClr val="tx1"/>
                </a:solidFill>
              </a:rPr>
              <a:t>as questões </a:t>
            </a:r>
            <a:r>
              <a:rPr lang="pt-BR" dirty="0">
                <a:solidFill>
                  <a:schemeClr val="tx1"/>
                </a:solidFill>
              </a:rPr>
              <a:t>1, 2, 3, </a:t>
            </a:r>
            <a:r>
              <a:rPr lang="pt-BR" dirty="0" smtClean="0">
                <a:solidFill>
                  <a:schemeClr val="tx1"/>
                </a:solidFill>
              </a:rPr>
              <a:t>4 e 5 da prova.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7" name="Seta para a direita listrada 286"/>
          <p:cNvSpPr/>
          <p:nvPr/>
        </p:nvSpPr>
        <p:spPr>
          <a:xfrm>
            <a:off x="6444208" y="5150679"/>
            <a:ext cx="299688" cy="347445"/>
          </a:xfrm>
          <a:prstGeom prst="stripedRightArrow">
            <a:avLst/>
          </a:prstGeom>
          <a:solidFill>
            <a:schemeClr val="accent5">
              <a:lumMod val="75000"/>
              <a:alpha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8" name="CaixaDeTexto 287"/>
          <p:cNvSpPr txBox="1"/>
          <p:nvPr/>
        </p:nvSpPr>
        <p:spPr>
          <a:xfrm>
            <a:off x="856159" y="304870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89" name="CaixaDeTexto 288"/>
          <p:cNvSpPr txBox="1"/>
          <p:nvPr/>
        </p:nvSpPr>
        <p:spPr>
          <a:xfrm>
            <a:off x="1676011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0" name="CaixaDeTexto 289"/>
          <p:cNvSpPr txBox="1"/>
          <p:nvPr/>
        </p:nvSpPr>
        <p:spPr>
          <a:xfrm>
            <a:off x="2653931" y="3079542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1" name="CaixaDeTexto 290"/>
          <p:cNvSpPr txBox="1"/>
          <p:nvPr/>
        </p:nvSpPr>
        <p:spPr>
          <a:xfrm>
            <a:off x="3308014" y="3049719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2" name="CaixaDeTexto 291"/>
          <p:cNvSpPr txBox="1"/>
          <p:nvPr/>
        </p:nvSpPr>
        <p:spPr>
          <a:xfrm>
            <a:off x="4231010" y="307684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3" name="CaixaDeTexto 292"/>
          <p:cNvSpPr txBox="1"/>
          <p:nvPr/>
        </p:nvSpPr>
        <p:spPr>
          <a:xfrm>
            <a:off x="5354796" y="3050575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294" name="CaixaDeTexto 293"/>
          <p:cNvSpPr txBox="1"/>
          <p:nvPr/>
        </p:nvSpPr>
        <p:spPr>
          <a:xfrm>
            <a:off x="846634" y="4975367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1</a:t>
            </a:r>
            <a:endParaRPr lang="pt-BR" sz="1200" b="1" dirty="0"/>
          </a:p>
        </p:txBody>
      </p:sp>
      <p:sp>
        <p:nvSpPr>
          <p:cNvPr id="295" name="CaixaDeTexto 294"/>
          <p:cNvSpPr txBox="1"/>
          <p:nvPr/>
        </p:nvSpPr>
        <p:spPr>
          <a:xfrm>
            <a:off x="1666486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2</a:t>
            </a:r>
            <a:endParaRPr lang="pt-BR" sz="1200" b="1" dirty="0"/>
          </a:p>
        </p:txBody>
      </p:sp>
      <p:sp>
        <p:nvSpPr>
          <p:cNvPr id="296" name="CaixaDeTexto 295"/>
          <p:cNvSpPr txBox="1"/>
          <p:nvPr/>
        </p:nvSpPr>
        <p:spPr>
          <a:xfrm>
            <a:off x="2644406" y="4955253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3</a:t>
            </a:r>
            <a:endParaRPr lang="pt-BR" sz="1200" b="1" dirty="0"/>
          </a:p>
        </p:txBody>
      </p:sp>
      <p:sp>
        <p:nvSpPr>
          <p:cNvPr id="297" name="CaixaDeTexto 296"/>
          <p:cNvSpPr txBox="1"/>
          <p:nvPr/>
        </p:nvSpPr>
        <p:spPr>
          <a:xfrm>
            <a:off x="3298489" y="4976378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4</a:t>
            </a:r>
            <a:endParaRPr lang="pt-BR" sz="1200" b="1" dirty="0"/>
          </a:p>
        </p:txBody>
      </p:sp>
      <p:sp>
        <p:nvSpPr>
          <p:cNvPr id="298" name="CaixaDeTexto 297"/>
          <p:cNvSpPr txBox="1"/>
          <p:nvPr/>
        </p:nvSpPr>
        <p:spPr>
          <a:xfrm>
            <a:off x="4202435" y="5003506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5</a:t>
            </a:r>
            <a:endParaRPr lang="pt-BR" sz="1200" b="1" dirty="0"/>
          </a:p>
        </p:txBody>
      </p:sp>
      <p:sp>
        <p:nvSpPr>
          <p:cNvPr id="299" name="CaixaDeTexto 298"/>
          <p:cNvSpPr txBox="1"/>
          <p:nvPr/>
        </p:nvSpPr>
        <p:spPr>
          <a:xfrm>
            <a:off x="5354796" y="4977234"/>
            <a:ext cx="369332" cy="99753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1200" b="1" dirty="0" smtClean="0"/>
              <a:t>Questão 6</a:t>
            </a:r>
            <a:endParaRPr lang="pt-BR" sz="1200" b="1" dirty="0"/>
          </a:p>
        </p:txBody>
      </p:sp>
      <p:sp>
        <p:nvSpPr>
          <p:cNvPr id="300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772816"/>
            <a:ext cx="8294026" cy="4176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 smtClean="0"/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275, consiga responder corretamente ao item na posição 275 e todos os anteriores.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Espera-se que um indivíduo com proficiência igual a 275 não responda corretamente a um item na posição maior que 275 na escala.</a:t>
            </a: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endParaRPr lang="pt-BR" sz="2600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sz="26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Mesmo não sendo esperado, é possível que um indivíduo com proficiência igual a 275 responda corretamente a um item com posição maior que 275 (o chamado acerto casual ou “chute”).</a:t>
            </a:r>
          </a:p>
          <a:p>
            <a:pPr marL="0" indent="0" algn="just">
              <a:buFont typeface="Arial" pitchFamily="34" charset="0"/>
              <a:buNone/>
            </a:pPr>
            <a:endParaRPr lang="pt-BR" dirty="0" smtClean="0">
              <a:solidFill>
                <a:schemeClr val="tx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Escala </a:t>
            </a:r>
            <a:r>
              <a:rPr lang="pt-BR" sz="4000" b="1" dirty="0" err="1" smtClean="0">
                <a:solidFill>
                  <a:srgbClr val="4F81BD">
                    <a:lumMod val="75000"/>
                  </a:srgb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977055" y="4581128"/>
          <a:ext cx="6123337" cy="748116"/>
        </p:xfrm>
        <a:graphic>
          <a:graphicData uri="http://schemas.openxmlformats.org/drawingml/2006/table">
            <a:tbl>
              <a:tblPr/>
              <a:tblGrid>
                <a:gridCol w="723337"/>
                <a:gridCol w="540000"/>
                <a:gridCol w="540000"/>
                <a:gridCol w="503576"/>
                <a:gridCol w="576424"/>
                <a:gridCol w="540000"/>
                <a:gridCol w="540000"/>
                <a:gridCol w="540000"/>
                <a:gridCol w="540000"/>
                <a:gridCol w="540000"/>
                <a:gridCol w="540000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100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175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250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275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300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FFFFFF"/>
                          </a:solidFill>
                          <a:latin typeface="+mn-lt"/>
                        </a:rPr>
                        <a:t>325</a:t>
                      </a: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539552" y="1412776"/>
            <a:ext cx="8064896" cy="138499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Cada disciplina avaliada no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 possui uma escala própria, que permite a representação das habilidades que integram a Matriz de Referência do </a:t>
            </a:r>
            <a:r>
              <a:rPr lang="pt-BR" sz="2800" dirty="0" err="1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solidFill>
                  <a:schemeClr val="tx2"/>
                </a:solidFill>
                <a:ea typeface="Tahoma" pitchFamily="34" charset="0"/>
                <a:cs typeface="Tahoma" pitchFamily="34" charset="0"/>
              </a:rPr>
              <a:t>.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280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7092000" cy="8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" name="CaixaDeTexto 105"/>
          <p:cNvSpPr txBox="1"/>
          <p:nvPr/>
        </p:nvSpPr>
        <p:spPr>
          <a:xfrm>
            <a:off x="539552" y="2924944"/>
            <a:ext cx="8064896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Exemplo: Matemática  5º Ano EF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107" name="Retângulo de cantos arredondados 106"/>
          <p:cNvSpPr/>
          <p:nvPr/>
        </p:nvSpPr>
        <p:spPr>
          <a:xfrm>
            <a:off x="1979713" y="5481368"/>
            <a:ext cx="6120680" cy="1260000"/>
          </a:xfrm>
          <a:prstGeom prst="roundRect">
            <a:avLst/>
          </a:prstGeom>
          <a:solidFill>
            <a:schemeClr val="bg1">
              <a:alpha val="8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</a:rPr>
              <a:t>Níveis de Proficiência de Matemática 5° EF - </a:t>
            </a:r>
            <a:r>
              <a:rPr lang="pt-BR" sz="3200" dirty="0" err="1" smtClean="0">
                <a:solidFill>
                  <a:schemeClr val="tx1"/>
                </a:solidFill>
              </a:rPr>
              <a:t>SisPAE</a:t>
            </a:r>
            <a:endParaRPr lang="pt-B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95536" y="1772816"/>
            <a:ext cx="829402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»"/>
              <a:defRPr sz="1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/>
              </a:buClr>
              <a:buNone/>
            </a:pPr>
            <a:endParaRPr lang="pt-BR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  <a:buFont typeface="Wingdings" pitchFamily="2" charset="2"/>
              <a:buChar char="q"/>
            </a:pPr>
            <a:r>
              <a:rPr lang="pt-BR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 escala de proficiência do indivíduo se encontra na mesma escala do parâmetro de dificuldade do item, com isso, podemos verificar que habilidade está associada a determinada </a:t>
            </a:r>
            <a:r>
              <a:rPr lang="pt-BR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proficiência.</a:t>
            </a:r>
            <a:endParaRPr lang="pt-BR" dirty="0">
              <a:solidFill>
                <a:schemeClr val="tx1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A TRI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>
              <a:solidFill>
                <a:schemeClr val="accent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5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11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20219"/>
              </p:ext>
            </p:extLst>
          </p:nvPr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Língua Portuguesa </a:t>
                      </a: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185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285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235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 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340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235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250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325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340</a:t>
                      </a:r>
                      <a:endParaRPr lang="pt-BR" sz="20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4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1520" y="1149840"/>
          <a:ext cx="8496749" cy="4469616"/>
        </p:xfrm>
        <a:graphic>
          <a:graphicData uri="http://schemas.openxmlformats.org/drawingml/2006/table">
            <a:tbl>
              <a:tblPr/>
              <a:tblGrid>
                <a:gridCol w="1656000"/>
                <a:gridCol w="954651"/>
                <a:gridCol w="1012520"/>
                <a:gridCol w="972019"/>
                <a:gridCol w="1012520"/>
                <a:gridCol w="1053020"/>
                <a:gridCol w="972019"/>
                <a:gridCol w="864000"/>
              </a:tblGrid>
              <a:tr h="190500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Níveis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 Proficiência de 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Matemática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 err="1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SisPAE</a:t>
                      </a:r>
                      <a:r>
                        <a:rPr lang="pt-BR" sz="3200" b="1" dirty="0" smtClean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3200" b="1" dirty="0">
                          <a:solidFill>
                            <a:schemeClr val="tx2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32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Nível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4º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5º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7ª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8ª EF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1ª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Arial"/>
                        </a:rPr>
                        <a:t>2ª EM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Arial"/>
                        </a:rPr>
                        <a:t>3ª EM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Abaixo do 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160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215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230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Básico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210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200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290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305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325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275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350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Adequado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250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340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355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325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&lt;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350 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&lt;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Avançado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260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275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340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355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375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≥ 400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1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4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95536" y="2421096"/>
            <a:ext cx="8136904" cy="1872000"/>
          </a:xfr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pt-BR" sz="36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1. Abrangência: </a:t>
            </a:r>
            <a:r>
              <a:rPr lang="pt-BR" sz="36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escala, tem que  ser representativa de um sistema educacional. </a:t>
            </a:r>
          </a:p>
          <a:p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324480" y="5157192"/>
            <a:ext cx="8568000" cy="1008112"/>
            <a:chOff x="403920" y="5157192"/>
            <a:chExt cx="8476340" cy="10081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6" descr="logo_vunes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9512" y="706687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TRI,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a Escala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Saeb</a:t>
            </a:r>
            <a:endParaRPr lang="pt-BR" sz="3000" b="1" i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2132856"/>
            <a:ext cx="79928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endParaRPr lang="pt-BR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r>
              <a:rPr lang="pt-BR" sz="2800" dirty="0" smtClean="0">
                <a:ea typeface="Tahoma" pitchFamily="34" charset="0"/>
                <a:cs typeface="Tahoma" pitchFamily="34" charset="0"/>
              </a:rPr>
              <a:t>O procedimento estatístico conhecido como </a:t>
            </a:r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Equalização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 torna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possível comparar o desempenho dos participantes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SisPAE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pt-BR" sz="2800" dirty="0">
                <a:ea typeface="Tahoma" pitchFamily="34" charset="0"/>
                <a:cs typeface="Tahoma" pitchFamily="34" charset="0"/>
              </a:rPr>
              <a:t>com os 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dados do </a:t>
            </a:r>
            <a:r>
              <a:rPr lang="pt-BR" sz="2800" dirty="0" err="1" smtClean="0">
                <a:ea typeface="Tahoma" pitchFamily="34" charset="0"/>
                <a:cs typeface="Tahoma" pitchFamily="34" charset="0"/>
              </a:rPr>
              <a:t>Saeb</a:t>
            </a:r>
            <a:r>
              <a:rPr lang="pt-BR" sz="28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just">
              <a:buClr>
                <a:schemeClr val="tx2"/>
              </a:buClr>
            </a:pPr>
            <a:endParaRPr lang="pt-BR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chemeClr val="tx2"/>
              </a:buClr>
            </a:pPr>
            <a:endParaRPr lang="pt-BR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tx2"/>
              </a:buClr>
              <a:buFont typeface="Wingdings" pitchFamily="2" charset="2"/>
              <a:buChar char="q"/>
            </a:pP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5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685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9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5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115616" y="40466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Língua Portuguesa 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538789"/>
            <a:ext cx="720080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lang="pt-BR" sz="2800" b="1" i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isPAE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Língua Portuguesa na Escala do </a:t>
            </a: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20869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2" y="2636912"/>
            <a:ext cx="676875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259632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Matemática</a:t>
            </a:r>
          </a:p>
          <a:p>
            <a:pPr algn="ctr"/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Estadual na Escala do </a:t>
            </a:r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5615" y="1661899"/>
            <a:ext cx="720080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r" fontAlgn="base">
              <a:spcAft>
                <a:spcPct val="0"/>
              </a:spcAft>
            </a:pP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SisPAE</a:t>
            </a: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 2014 - A proficiência em Matemática  na Escala do </a:t>
            </a:r>
            <a:r>
              <a:rPr kumimoji="0" lang="pt-BR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Saeb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138277" name="Picture 3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2565200"/>
            <a:ext cx="7005339" cy="26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4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76872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733256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Desempenho em LP e MAT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55577" y="2088724"/>
            <a:ext cx="3888431" cy="19389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Aft>
                <a:spcPct val="0"/>
              </a:spcAft>
            </a:pPr>
            <a:r>
              <a:rPr lang="pt-BR" sz="2400" i="0" dirty="0" smtClean="0">
                <a:solidFill>
                  <a:schemeClr val="tx2"/>
                </a:solidFill>
                <a:latin typeface="+mn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scala 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organizada por níveis  que    situam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 resultados de desempenho dos estudantes de todas as séries, em cada disciplina.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14" name="Retângulo 113"/>
          <p:cNvSpPr/>
          <p:nvPr/>
        </p:nvSpPr>
        <p:spPr>
          <a:xfrm>
            <a:off x="4896544" y="3534107"/>
            <a:ext cx="3563888" cy="83099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q"/>
            </a:pPr>
            <a:r>
              <a:rPr lang="pt-BR" sz="2400" dirty="0" smtClean="0"/>
              <a:t> </a:t>
            </a:r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</a:rPr>
              <a:t>Cada disciplina avaliada possui uma escala própria</a:t>
            </a:r>
            <a:r>
              <a:rPr lang="pt-BR" sz="2400" dirty="0" smtClean="0">
                <a:solidFill>
                  <a:schemeClr val="tx2"/>
                </a:solidFill>
              </a:rPr>
              <a:t>.</a:t>
            </a:r>
            <a:endParaRPr lang="pt-BR" sz="2400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259632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Além da régua 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259632" y="4797152"/>
            <a:ext cx="7416824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 sentido e significado aos números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Interpretando os resultados</a:t>
            </a:r>
            <a:endParaRPr lang="pt-BR" sz="4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1484784"/>
            <a:ext cx="8229600" cy="2952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 3"/>
          <p:cNvSpPr/>
          <p:nvPr/>
        </p:nvSpPr>
        <p:spPr>
          <a:xfrm>
            <a:off x="457200" y="1700816"/>
            <a:ext cx="8229600" cy="4176456"/>
          </a:xfrm>
          <a:prstGeom prst="leftRightRibb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tângulo 14"/>
          <p:cNvSpPr/>
          <p:nvPr/>
        </p:nvSpPr>
        <p:spPr>
          <a:xfrm>
            <a:off x="1619968" y="2565104"/>
            <a:ext cx="2664000" cy="180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78232" rIns="0" bIns="83820" numCol="1" spcCol="1270" anchor="ctr" anchorCtr="0">
            <a:noAutofit/>
          </a:bodyPr>
          <a:lstStyle/>
          <a:p>
            <a:pPr lvl="0" algn="l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baseline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Avaliações de Larga Escala descrevem o desempenho dos alunos em uma escala, a Escala de Proficiência.</a:t>
            </a:r>
            <a:endParaRPr lang="pt-BR" sz="2400" kern="1200" baseline="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upo 16"/>
          <p:cNvGrpSpPr/>
          <p:nvPr/>
        </p:nvGrpSpPr>
        <p:grpSpPr>
          <a:xfrm>
            <a:off x="4572000" y="3328167"/>
            <a:ext cx="3641592" cy="1613001"/>
            <a:chOff x="4114800" y="2241154"/>
            <a:chExt cx="3209544" cy="1613001"/>
          </a:xfrm>
        </p:grpSpPr>
        <p:sp>
          <p:nvSpPr>
            <p:cNvPr id="18" name="Retângulo 17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4114800" y="2241154"/>
              <a:ext cx="3209544" cy="16130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232" rIns="0" bIns="8382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kern="1200" baseline="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Uma escala permite ordenar posições e desse modo, nela se pode  situar o desempenho dos alunos  do sistema educacional</a:t>
              </a:r>
              <a:r>
                <a:rPr lang="pt-BR" sz="2200" kern="1200" baseline="0" dirty="0" smtClean="0">
                  <a:solidFill>
                    <a:schemeClr val="tx1"/>
                  </a:solidFill>
                </a:rPr>
                <a:t>.</a:t>
              </a:r>
              <a:endParaRPr lang="pt-BR" sz="2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716016" y="5729113"/>
            <a:ext cx="3456384" cy="1084263"/>
            <a:chOff x="4716016" y="5729113"/>
            <a:chExt cx="3456384" cy="1084263"/>
          </a:xfrm>
        </p:grpSpPr>
        <p:pic>
          <p:nvPicPr>
            <p:cNvPr id="13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6945516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1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grpSp>
        <p:nvGrpSpPr>
          <p:cNvPr id="3" name="Grupo 16"/>
          <p:cNvGrpSpPr/>
          <p:nvPr/>
        </p:nvGrpSpPr>
        <p:grpSpPr>
          <a:xfrm>
            <a:off x="403920" y="5445224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Por Níveis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98072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significado........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59741"/>
              </p:ext>
            </p:extLst>
          </p:nvPr>
        </p:nvGraphicFramePr>
        <p:xfrm>
          <a:off x="1368432" y="1677960"/>
          <a:ext cx="7092000" cy="3527999"/>
        </p:xfrm>
        <a:graphic>
          <a:graphicData uri="http://schemas.openxmlformats.org/drawingml/2006/table">
            <a:tbl>
              <a:tblPr/>
              <a:tblGrid>
                <a:gridCol w="1944000"/>
                <a:gridCol w="5148000"/>
              </a:tblGrid>
              <a:tr h="580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Níveis de Proficiência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latin typeface="+mn-lt"/>
                          <a:ea typeface="Calibri"/>
                          <a:cs typeface="Calibri"/>
                        </a:rPr>
                        <a:t>Descrição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Abaixo do 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insuficiente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Básico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mínimo dos conteúdos,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habilidades e competências desejáveis para 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Adequado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domínio pleno dos </a:t>
                      </a:r>
                      <a:r>
                        <a:rPr lang="pt-BR" sz="16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conteúdos, habilidades e competências desejáveis </a:t>
                      </a: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para a série escolar em que se encontram.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9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Avançado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Calibri"/>
                        </a:rPr>
                        <a:t>Os alunos, neste nível, demonstram conhecimentos e domínio dos conteúdos, competências e habilidades acima do requerido na série escolar em que se encontram. </a:t>
                      </a:r>
                      <a:endParaRPr lang="pt-BR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17" marR="43417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4814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35" y="1677960"/>
            <a:ext cx="6461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3297129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3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3" name="CaixaDeTexto 22"/>
          <p:cNvSpPr txBox="1"/>
          <p:nvPr/>
        </p:nvSpPr>
        <p:spPr>
          <a:xfrm>
            <a:off x="1475656" y="404664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7584" y="174319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Língua Portuguesa - Estado do Pará</a:t>
            </a: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2051720" y="4149080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ela 20"/>
          <p:cNvGraphicFramePr>
            <a:graphicFrameLocks noGrp="1"/>
          </p:cNvGraphicFramePr>
          <p:nvPr/>
        </p:nvGraphicFramePr>
        <p:xfrm>
          <a:off x="1268066" y="2392852"/>
          <a:ext cx="6688310" cy="1496232"/>
        </p:xfrm>
        <a:graphic>
          <a:graphicData uri="http://schemas.openxmlformats.org/drawingml/2006/table">
            <a:tbl>
              <a:tblPr/>
              <a:tblGrid>
                <a:gridCol w="823623"/>
                <a:gridCol w="583979"/>
                <a:gridCol w="571352"/>
                <a:gridCol w="523683"/>
                <a:gridCol w="599440"/>
                <a:gridCol w="280781"/>
                <a:gridCol w="289180"/>
                <a:gridCol w="553162"/>
                <a:gridCol w="374374"/>
                <a:gridCol w="187187"/>
                <a:gridCol w="561561"/>
                <a:gridCol w="561561"/>
                <a:gridCol w="138789"/>
                <a:gridCol w="141992"/>
                <a:gridCol w="392197"/>
                <a:gridCol w="44532"/>
                <a:gridCol w="60917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r>
                        <a:rPr lang="pt-BR" sz="2400" b="1" i="0" u="none" strike="noStrike" dirty="0" smtClean="0">
                          <a:solidFill>
                            <a:srgbClr val="FFFFFF"/>
                          </a:solidFill>
                          <a:latin typeface="+mn-lt"/>
                        </a:rPr>
                        <a:t> </a:t>
                      </a:r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pt-BR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73822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8B5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2400" dirty="0"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0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457698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403920" y="5661248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7" name="CaixaDeTexto 16"/>
          <p:cNvSpPr txBox="1"/>
          <p:nvPr/>
        </p:nvSpPr>
        <p:spPr>
          <a:xfrm>
            <a:off x="827584" y="98072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1619672" y="2680664"/>
          <a:ext cx="5867415" cy="1252392"/>
        </p:xfrm>
        <a:graphic>
          <a:graphicData uri="http://schemas.openxmlformats.org/drawingml/2006/table">
            <a:tbl>
              <a:tblPr/>
              <a:tblGrid>
                <a:gridCol w="68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504000"/>
                <a:gridCol w="322954"/>
                <a:gridCol w="86692"/>
                <a:gridCol w="162075"/>
                <a:gridCol w="33698"/>
                <a:gridCol w="41996"/>
              </a:tblGrid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5º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5525"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8ª EF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298" marR="8298" marT="829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552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3ª EM</a:t>
                      </a:r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endParaRPr lang="pt-BR" sz="2000" b="1" i="0" u="none" strike="noStrike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298" marR="8298" marT="829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1691680" y="4161673"/>
          <a:ext cx="2256000" cy="1139535"/>
        </p:xfrm>
        <a:graphic>
          <a:graphicData uri="http://schemas.openxmlformats.org/drawingml/2006/table">
            <a:tbl>
              <a:tblPr/>
              <a:tblGrid>
                <a:gridCol w="288000"/>
                <a:gridCol w="984000"/>
                <a:gridCol w="984000"/>
              </a:tblGrid>
              <a:tr h="288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Abaixo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 Básico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Básico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Adequado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Avançado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CaixaDeTexto 25"/>
          <p:cNvSpPr txBox="1"/>
          <p:nvPr/>
        </p:nvSpPr>
        <p:spPr>
          <a:xfrm>
            <a:off x="1475656" y="188640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Níveis de Proficiência em Língua Portuguesa e Matemática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043608" y="175365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exemplo........ Matemática - Estado do Pará</a:t>
            </a: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6483521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9552" y="40466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 – Médias LP e MAT</a:t>
            </a:r>
          </a:p>
          <a:p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Comparação com Saeb 2013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72237"/>
              </p:ext>
            </p:extLst>
          </p:nvPr>
        </p:nvGraphicFramePr>
        <p:xfrm>
          <a:off x="457200" y="1772814"/>
          <a:ext cx="8435282" cy="403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2432"/>
                <a:gridCol w="1080120"/>
                <a:gridCol w="1080120"/>
                <a:gridCol w="1152128"/>
                <a:gridCol w="1128484"/>
                <a:gridCol w="1050658"/>
                <a:gridCol w="1070670"/>
                <a:gridCol w="1070670"/>
              </a:tblGrid>
              <a:tr h="3210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 smtClean="0">
                          <a:effectLst/>
                        </a:rPr>
                        <a:t>Dependência</a:t>
                      </a:r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INICIAIS - 5º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ANOS FINAIS  - 9º ANO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ENSINO MÉDIO - 3ª SÉRIE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01220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LÍNGUA PORTUGUESA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MATEMÁTICA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LÍNGUA PORTUGUESA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MATEMÁTICA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LÍNGUA PORTUGUESA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MATEMÁTICA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Brasil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198,22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214,11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239,84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244,41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255,62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259,97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187,30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202,53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234,35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238,85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253,79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261,36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Norte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183,19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195,60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233,57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233,98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242,73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245,00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170,03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181,86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227,21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228,86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Pará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162,63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170,63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228,39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226,53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239,76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241,32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163,43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173,85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225,74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227,53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err="1">
                          <a:effectLst/>
                        </a:rPr>
                        <a:t>SisPAE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Estadual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u="none" strike="noStrike" dirty="0">
                          <a:effectLst/>
                        </a:rPr>
                        <a:t>158,8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u="none" strike="noStrike">
                          <a:effectLst/>
                        </a:rPr>
                        <a:t>160,3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203,2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>
                          <a:effectLst/>
                        </a:rPr>
                        <a:t>217,5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227,6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239,4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/>
                </a:tc>
              </a:tr>
              <a:tr h="337404"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Municipal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157,9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160,4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205,2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effectLst/>
                        </a:rPr>
                        <a:t>220,6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274,7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 smtClean="0">
                          <a:effectLst/>
                        </a:rPr>
                        <a:t>270,3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6" marR="8026" marT="8026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9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683568" y="1397000"/>
          <a:ext cx="799288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755576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de Médias de Proficiência em LP e MAT no </a:t>
            </a:r>
            <a:r>
              <a:rPr lang="pt-B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Saeb</a:t>
            </a:r>
            <a:endParaRPr lang="pt-B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147555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6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3856905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16"/>
          <p:cNvGrpSpPr/>
          <p:nvPr/>
        </p:nvGrpSpPr>
        <p:grpSpPr>
          <a:xfrm>
            <a:off x="403920" y="551723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706033"/>
              </p:ext>
            </p:extLst>
          </p:nvPr>
        </p:nvGraphicFramePr>
        <p:xfrm>
          <a:off x="467545" y="1146524"/>
          <a:ext cx="8424936" cy="4370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7"/>
                <a:gridCol w="1728192"/>
                <a:gridCol w="1656184"/>
                <a:gridCol w="2088233"/>
              </a:tblGrid>
              <a:tr h="299733"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 de Escolas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Previsão 2014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Base de Dados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Participação</a:t>
                      </a:r>
                    </a:p>
                    <a:p>
                      <a:pPr marL="36000" algn="ctr">
                        <a:spcAft>
                          <a:spcPts val="0"/>
                        </a:spcAft>
                      </a:pP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Estadual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897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926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886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28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Municipal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8.725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3.367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3.180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60000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Casas Familiares Rurais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24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18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8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1268">
                <a:tc>
                  <a:txBody>
                    <a:bodyPr/>
                    <a:lstStyle/>
                    <a:p>
                      <a:pPr marL="180000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  <a:latin typeface="+mn-lt"/>
                        </a:rPr>
                        <a:t>Total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881380" algn="ctr"/>
                        </a:tabLs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9.646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4.311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  <a:latin typeface="+mn-lt"/>
                        </a:rPr>
                        <a:t>4.074</a:t>
                      </a:r>
                      <a:endParaRPr lang="pt-BR" sz="2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Retângulo 16"/>
          <p:cNvSpPr/>
          <p:nvPr/>
        </p:nvSpPr>
        <p:spPr>
          <a:xfrm>
            <a:off x="467544" y="260648"/>
            <a:ext cx="5753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2014 - Abrangência</a:t>
            </a:r>
            <a:endParaRPr 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7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179512" y="593393"/>
            <a:ext cx="864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Espaço Reservado para Conteúdo 11"/>
          <p:cNvSpPr txBox="1">
            <a:spLocks/>
          </p:cNvSpPr>
          <p:nvPr/>
        </p:nvSpPr>
        <p:spPr>
          <a:xfrm>
            <a:off x="251520" y="1340768"/>
            <a:ext cx="8229600" cy="180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Monitorar o funcionamento de redes de ensino e fornecer subsídios para seus gestores na formulação de políticas educacionais. </a:t>
            </a:r>
            <a:r>
              <a:rPr lang="pt-BR" sz="39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	</a:t>
            </a:r>
            <a:endParaRPr kumimoji="0" lang="pt-BR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Conteúdo 12"/>
          <p:cNvSpPr txBox="1">
            <a:spLocks/>
          </p:cNvSpPr>
          <p:nvPr/>
        </p:nvSpPr>
        <p:spPr>
          <a:xfrm>
            <a:off x="323528" y="2780928"/>
            <a:ext cx="8496944" cy="32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Oferecer subsídios para a composição de indicadores de desempenho - elementos que expressam realidades de escolas e redes, permitem a comparação com resultados do país, do estado e do município e orientam o estabelecimento de metas e a escolha de prioridades de intervenção numa realidade mais ampla.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580112" y="5592138"/>
            <a:ext cx="2592288" cy="717182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81384"/>
            <a:ext cx="914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16624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11663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836712"/>
            <a:ext cx="8229600" cy="2772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itchFamily="2" charset="2"/>
              <a:buChar char="q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Contribuir para o planejamento pedagógico das escolas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 análise das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respostas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dos alunos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compõe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diagnóstico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que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subsidia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planejamento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ações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para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superação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fragilidades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incentivo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à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melhoria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qualidade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do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projeto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educacional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.</a:t>
            </a:r>
            <a:endParaRPr kumimoji="0" lang="pt-B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Espaço Reservado para Conteúdo 11"/>
          <p:cNvSpPr txBox="1">
            <a:spLocks/>
          </p:cNvSpPr>
          <p:nvPr/>
        </p:nvSpPr>
        <p:spPr>
          <a:xfrm>
            <a:off x="251520" y="3356992"/>
            <a:ext cx="8229600" cy="2556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Prestação</a:t>
            </a:r>
            <a:r>
              <a:rPr lang="en-US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contas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a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divulgação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pública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dos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gerais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uma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de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larga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escala</a:t>
            </a:r>
            <a:r>
              <a:rPr lang="en-US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, 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permite perceber e analisar a ação pública para a melhoria da qualidade da educação</a:t>
            </a:r>
            <a:r>
              <a:rPr lang="pt-BR" sz="2800" dirty="0" smtClean="0">
                <a:ea typeface="Verdana" pitchFamily="34" charset="0"/>
                <a:cs typeface="Verdana" pitchFamily="34" charset="0"/>
              </a:rPr>
              <a:t>. </a:t>
            </a: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192488" y="5517232"/>
            <a:ext cx="2772000" cy="756000"/>
            <a:chOff x="4716016" y="5729113"/>
            <a:chExt cx="3456384" cy="1084263"/>
          </a:xfrm>
        </p:grpSpPr>
        <p:pic>
          <p:nvPicPr>
            <p:cNvPr id="9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57200" y="1028733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7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8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752528"/>
          </a:xfrm>
          <a:noFill/>
        </p:spPr>
        <p:txBody>
          <a:bodyPr>
            <a:normAutofit/>
          </a:bodyPr>
          <a:lstStyle/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b">
              <a:buNone/>
            </a:pPr>
            <a:endParaRPr lang="pt-BR" sz="3200" dirty="0" smtClean="0"/>
          </a:p>
          <a:p>
            <a:pPr marL="0" lvl="0" indent="0" algn="r">
              <a:buNone/>
            </a:pPr>
            <a:endParaRPr lang="pt-BR" sz="32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48886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finalidades do </a:t>
            </a:r>
            <a:r>
              <a:rPr lang="pt-BR" sz="4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SisPAE</a:t>
            </a:r>
            <a:endParaRPr lang="pt-BR" sz="4000" dirty="0">
              <a:solidFill>
                <a:srgbClr val="C00000"/>
              </a:solidFill>
            </a:endParaRPr>
          </a:p>
        </p:txBody>
      </p:sp>
      <p:sp>
        <p:nvSpPr>
          <p:cNvPr id="16" name="Espaço Reservado para Conteúdo 11"/>
          <p:cNvSpPr txBox="1">
            <a:spLocks/>
          </p:cNvSpPr>
          <p:nvPr/>
        </p:nvSpPr>
        <p:spPr>
          <a:xfrm>
            <a:off x="251520" y="2204864"/>
            <a:ext cx="8229600" cy="38884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ts val="4500"/>
              </a:lnSpc>
              <a:buClr>
                <a:schemeClr val="tx2"/>
              </a:buClr>
              <a:buSzPct val="90000"/>
              <a:buFont typeface="Wingdings" pitchFamily="2" charset="2"/>
              <a:buChar char="q"/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Capacitação</a:t>
            </a:r>
            <a:r>
              <a:rPr lang="pt-BR" sz="2800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: uma avaliação de larga escala deve propiciar o desenvolvimento de competência técnica e científica na área de avaliação, fortalecendo a cooperação entre as instâncias envolvidas.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4716016" y="5085184"/>
            <a:ext cx="3456384" cy="1084263"/>
            <a:chOff x="4716016" y="5729113"/>
            <a:chExt cx="3456384" cy="1084263"/>
          </a:xfrm>
        </p:grpSpPr>
        <p:pic>
          <p:nvPicPr>
            <p:cNvPr id="8" name="Pictur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6016" y="5949360"/>
              <a:ext cx="2076120" cy="666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50" y="5729113"/>
              <a:ext cx="971550" cy="1084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427164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2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prstClr val="white"/>
                </a:solidFill>
              </a:rPr>
              <a:t/>
            </a:r>
            <a:br>
              <a:rPr lang="pt-BR" sz="2800" dirty="0" smtClean="0">
                <a:solidFill>
                  <a:prstClr val="white"/>
                </a:solidFill>
              </a:rPr>
            </a:br>
            <a:endParaRPr lang="pt-BR" sz="2800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98" y="548680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o 16"/>
          <p:cNvGrpSpPr/>
          <p:nvPr/>
        </p:nvGrpSpPr>
        <p:grpSpPr>
          <a:xfrm>
            <a:off x="333830" y="5279012"/>
            <a:ext cx="8476340" cy="1008112"/>
            <a:chOff x="403920" y="5157192"/>
            <a:chExt cx="8476340" cy="1008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CaixaDeTexto 7"/>
          <p:cNvSpPr txBox="1"/>
          <p:nvPr/>
        </p:nvSpPr>
        <p:spPr>
          <a:xfrm>
            <a:off x="467544" y="2492896"/>
            <a:ext cx="83426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dirty="0" smtClean="0">
              <a:solidFill>
                <a:srgbClr val="FF0000"/>
              </a:solidFill>
            </a:endParaRPr>
          </a:p>
          <a:p>
            <a:pPr algn="ctr"/>
            <a:r>
              <a:rPr lang="pt-BR" sz="4800" dirty="0" smtClean="0">
                <a:solidFill>
                  <a:srgbClr val="FF0000"/>
                </a:solidFill>
              </a:rPr>
              <a:t>Obrigada!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  <a:p>
            <a:pPr algn="ctr"/>
            <a:r>
              <a:rPr lang="pt-BR" sz="2800" dirty="0" smtClean="0"/>
              <a:t>Tania </a:t>
            </a:r>
            <a:r>
              <a:rPr lang="pt-BR" sz="2800" dirty="0"/>
              <a:t>Cristina A. Macedo de Azevedo</a:t>
            </a:r>
          </a:p>
          <a:p>
            <a:pPr algn="ctr"/>
            <a:r>
              <a:rPr lang="pt-BR" sz="2800" dirty="0" smtClean="0"/>
              <a:t>diretoria_academica@vunesp.com.br</a:t>
            </a:r>
            <a:endParaRPr lang="pt-BR" sz="2800" dirty="0"/>
          </a:p>
        </p:txBody>
      </p:sp>
      <p:pic>
        <p:nvPicPr>
          <p:cNvPr id="2089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5322"/>
            <a:ext cx="91440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1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40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91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08578"/>
              </p:ext>
            </p:extLst>
          </p:nvPr>
        </p:nvGraphicFramePr>
        <p:xfrm>
          <a:off x="1115616" y="1916832"/>
          <a:ext cx="6695999" cy="35435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52165"/>
                <a:gridCol w="2728180"/>
                <a:gridCol w="1515654"/>
              </a:tblGrid>
              <a:tr h="34465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 smtClean="0"/>
                        <a:t>Participação</a:t>
                      </a:r>
                      <a:endParaRPr lang="pt-BR" sz="28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36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54898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Previsão</a:t>
                      </a:r>
                      <a:r>
                        <a:rPr lang="pt-BR" sz="2400" b="1" baseline="0" dirty="0" smtClean="0"/>
                        <a:t> </a:t>
                      </a:r>
                      <a:r>
                        <a:rPr lang="pt-BR" sz="2400" b="1" dirty="0" smtClean="0"/>
                        <a:t>2014</a:t>
                      </a:r>
                      <a:endParaRPr lang="pt-BR" sz="2400" b="1" dirty="0" smtClean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/>
                        <a:t>Alunos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Em %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4650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280.760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449697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807.393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-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686359">
                <a:tc>
                  <a:txBody>
                    <a:bodyPr/>
                    <a:lstStyle/>
                    <a:p>
                      <a:pPr marL="720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/>
                        <a:t>Realização 2014</a:t>
                      </a: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1º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228.360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78,5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  <a:tr h="310248">
                <a:tc>
                  <a:txBody>
                    <a:bodyPr/>
                    <a:lstStyle/>
                    <a:p>
                      <a:pPr marL="72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2º dia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583.823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smtClean="0"/>
                        <a:t>72,3</a:t>
                      </a:r>
                      <a:endParaRPr lang="pt-BR" sz="2400" dirty="0">
                        <a:latin typeface="Calibri" panose="020F050202020403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734888" y="332656"/>
            <a:ext cx="8229600" cy="1440160"/>
          </a:xfrm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Participação de alunos na Avaliação de Larga Escala no Estado do Pará</a:t>
            </a:r>
            <a:endParaRPr lang="pt-BR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6" y="692696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24480" y="5733256"/>
            <a:ext cx="8568000" cy="1008112"/>
            <a:chOff x="403920" y="5157192"/>
            <a:chExt cx="8476340" cy="100811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o 4"/>
            <p:cNvGrpSpPr/>
            <p:nvPr/>
          </p:nvGrpSpPr>
          <p:grpSpPr>
            <a:xfrm>
              <a:off x="2826875" y="5229304"/>
              <a:ext cx="6053385" cy="936000"/>
              <a:chOff x="2826875" y="5229304"/>
              <a:chExt cx="6053385" cy="936000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0837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826875" y="5229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6" descr="logo_vunes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16873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Participação de alunos na Avaliação de Larga Escala no Estado do Pará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229162"/>
              </p:ext>
            </p:extLst>
          </p:nvPr>
        </p:nvGraphicFramePr>
        <p:xfrm>
          <a:off x="755575" y="1844824"/>
          <a:ext cx="7560839" cy="384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9997"/>
                <a:gridCol w="2303430"/>
                <a:gridCol w="2303430"/>
                <a:gridCol w="1233982"/>
              </a:tblGrid>
              <a:tr h="102289">
                <a:tc rowSpan="2"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Ano/Série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gridSpan="3"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2º dia (provas)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95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Previstos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effectLst/>
                        </a:rPr>
                        <a:t>Presentes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2"/>
                          </a:solidFill>
                          <a:effectLst/>
                        </a:rPr>
                        <a:t>Em %</a:t>
                      </a:r>
                      <a:endParaRPr lang="pt-BR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ctr"/>
                </a:tc>
              </a:tr>
              <a:tr h="2146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4º ano </a:t>
                      </a:r>
                      <a:r>
                        <a:rPr lang="pt-BR" sz="2400" dirty="0" smtClean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136.360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115.550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84,7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5º ano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144.400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117.140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81,1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7ª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112.641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86.962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77,2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effectLst/>
                        </a:rPr>
                        <a:t>8ª  série  </a:t>
                      </a:r>
                      <a:r>
                        <a:rPr lang="pt-BR" sz="2400" dirty="0">
                          <a:effectLst/>
                        </a:rPr>
                        <a:t>EF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98.552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75.372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76,5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2"/>
                          </a:solidFill>
                          <a:effectLst/>
                        </a:rPr>
                        <a:t>133.697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80.064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59,9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2ª série </a:t>
                      </a:r>
                      <a:r>
                        <a:rPr lang="pt-BR" sz="2400" dirty="0" smtClean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97.757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58.684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60,0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216024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3ª série </a:t>
                      </a:r>
                      <a:r>
                        <a:rPr lang="pt-BR" sz="2400" dirty="0" smtClean="0">
                          <a:effectLst/>
                        </a:rPr>
                        <a:t> </a:t>
                      </a:r>
                      <a:r>
                        <a:rPr lang="pt-BR" sz="2400" dirty="0">
                          <a:effectLst/>
                        </a:rPr>
                        <a:t>EM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83.986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50.051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59,6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  <a:tr h="19969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807.393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chemeClr val="tx2"/>
                          </a:solidFill>
                          <a:effectLst/>
                        </a:rPr>
                        <a:t>         583.823 </a:t>
                      </a:r>
                      <a:endParaRPr lang="pt-BR" sz="24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  <a:tc>
                  <a:txBody>
                    <a:bodyPr/>
                    <a:lstStyle/>
                    <a:p>
                      <a:pPr marL="36000" algn="r"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chemeClr val="tx2"/>
                          </a:solidFill>
                          <a:effectLst/>
                        </a:rPr>
                        <a:t>72,3</a:t>
                      </a:r>
                      <a:endParaRPr lang="pt-BR" sz="2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107" marR="56107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507288" cy="1570185"/>
          </a:xfrm>
          <a:noFill/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Avaliação de Larga Escala: o que significa?</a:t>
            </a:r>
            <a:endParaRPr lang="pt-BR" sz="4000" b="1" dirty="0">
              <a:solidFill>
                <a:schemeClr val="tx2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23528" y="2601256"/>
            <a:ext cx="4932000" cy="313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180000" marR="0" lvl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2. Objeto: </a:t>
            </a:r>
            <a:r>
              <a:rPr kumimoji="0" lang="pt-B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itchFamily="34" charset="0"/>
                <a:cs typeface="Verdana" pitchFamily="34" charset="0"/>
              </a:rPr>
              <a:t>Avaliações de larga escala descrevem  um sistema educacional em todas as suas dimensões.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122054612"/>
              </p:ext>
            </p:extLst>
          </p:nvPr>
        </p:nvGraphicFramePr>
        <p:xfrm>
          <a:off x="5508104" y="1412776"/>
          <a:ext cx="3492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mk_HtdSkawOfKFBn0O6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BaiJpaaUqu1H56NJj5Q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m.cA3CTEqgk5LcyUESl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LittvCj0y2EpLKbBLIW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bPXf_vZEuLT6CEU_w5b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wCvyvt90.vrmLws_WZU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P3v16PQG0CY6g2POb5Q.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..NE4fQEuAK6DgDiwj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b7cLU3mkmGNdNMiWPc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hkX7gM0yNTa0FGSNl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3157</Words>
  <Application>Microsoft Office PowerPoint</Application>
  <PresentationFormat>Apresentação na tela (4:3)</PresentationFormat>
  <Paragraphs>1119</Paragraphs>
  <Slides>63</Slides>
  <Notes>22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7" baseType="lpstr">
      <vt:lpstr>Tema do Office</vt:lpstr>
      <vt:lpstr>1_Tema do Office</vt:lpstr>
      <vt:lpstr>3_Tema do Office</vt:lpstr>
      <vt:lpstr>think-cell Slide</vt:lpstr>
      <vt:lpstr>    Oficina de Divulgação  Metodológica e de  Resultados </vt:lpstr>
      <vt:lpstr>          Informação para orientar pedagógica e politicamente</vt:lpstr>
      <vt:lpstr>Secretaria de Estado  de Educação SEDUC</vt:lpstr>
      <vt:lpstr>SisPAE: 2014, 2015 e 2016 </vt:lpstr>
      <vt:lpstr>Avaliação de Larga Escala: o que significa?</vt:lpstr>
      <vt:lpstr>Apresentação do PowerPoint</vt:lpstr>
      <vt:lpstr> Participação de alunos na Avaliação de Larga Escala no Estado do Pará</vt:lpstr>
      <vt:lpstr>Participação de alunos na Avaliação de Larga Escala no Estado do Pará</vt:lpstr>
      <vt:lpstr>Avaliação de Larga Escala: o que significa?</vt:lpstr>
      <vt:lpstr>SisPAE 2014 - Material impresso e distribuído </vt:lpstr>
      <vt:lpstr>As Provas do SisPAE</vt:lpstr>
      <vt:lpstr>Apresentação do PowerPoint</vt:lpstr>
      <vt:lpstr>Avaliação de Larga Escala: o que significa?</vt:lpstr>
      <vt:lpstr>Onde estão indicadas as capacidades de utilizar conhecimentos que devem ser aferidas para uma dada disciplina em um certo ponto do percurso escolar? </vt:lpstr>
      <vt:lpstr>Apresentação do PowerPoint</vt:lpstr>
      <vt:lpstr>Por exemplo: </vt:lpstr>
      <vt:lpstr>No 5º ano do Ensino Fundamental, o SisPAE pergunta assim:</vt:lpstr>
      <vt:lpstr>Visão Qualitativa  Prova SisPAE 2014  -  Língua Portuguesa 5º Ano EF</vt:lpstr>
      <vt:lpstr>Cadernos de Prova SisPAE  Estrutura matricial    Metodologia Estatística  Blocos Incompletos Balanceados  - BIB</vt:lpstr>
      <vt:lpstr>Avaliação de Larga Escala: o que significa?</vt:lpstr>
      <vt:lpstr>Apresentação do PowerPoint</vt:lpstr>
      <vt:lpstr>Apresentação do PowerPoint</vt:lpstr>
      <vt:lpstr>Teoria Clássica dos Testes – TCT </vt:lpstr>
      <vt:lpstr>Teoria da Resposta ao Item - TRI</vt:lpstr>
      <vt:lpstr>Avaliação de Larga Escala: o que significa?</vt:lpstr>
      <vt:lpstr>Apresentação do PowerPoint</vt:lpstr>
      <vt:lpstr>   Médias de Proficiência    SisPAE 2014   </vt:lpstr>
      <vt:lpstr>Apresentação do PowerPoint</vt:lpstr>
      <vt:lpstr>       </vt:lpstr>
      <vt:lpstr>Apresentação do PowerPoint</vt:lpstr>
      <vt:lpstr>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Exemplo de 1 item de Prova SisPAE  2014  7ª EF_ Matemática </vt:lpstr>
      <vt:lpstr> Exemplo de 1 item de Prova SisPAE  2014  7ª EF_ Matemática </vt:lpstr>
      <vt:lpstr>Exemplo de 1 item de Prova SisPAE  2014   3ª EM Matemática</vt:lpstr>
      <vt:lpstr>Apresentação do PowerPoint</vt:lpstr>
      <vt:lpstr>Teoria da Resposta do Item - TRI: Escala</vt:lpstr>
      <vt:lpstr>Teoria da Resposta ao Item – TRI Escala SisPAE</vt:lpstr>
      <vt:lpstr>Escala SisPAE</vt:lpstr>
      <vt:lpstr>A TRI e a Escala SisPAE</vt:lpstr>
      <vt:lpstr>A TRI e a Escala SisPAE</vt:lpstr>
      <vt:lpstr>Escala SisPAE</vt:lpstr>
      <vt:lpstr>A TRI e a Escala SisPAE</vt:lpstr>
      <vt:lpstr>Apresentação do PowerPoint</vt:lpstr>
      <vt:lpstr>Apresentação do PowerPoint</vt:lpstr>
      <vt:lpstr>A TRI, a Escala SisPAE e a Escala Saeb</vt:lpstr>
      <vt:lpstr>SisPAE 2014 - A proficiência em Língua Portuguesa na Escala do Saeb</vt:lpstr>
      <vt:lpstr>SisPAE 2014 - A proficiência em Matemática  na Escala do Saeb</vt:lpstr>
      <vt:lpstr>Escala organizada por níveis  que    situam os resultados de desempenho dos estudantes de todas as séries, em cada disciplina.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Fundação Vunesp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SARESP Ciências e Ciências da Natureza Elaboração de itens</dc:title>
  <dc:creator>Vunesp</dc:creator>
  <cp:lastModifiedBy>Vunesp</cp:lastModifiedBy>
  <cp:revision>365</cp:revision>
  <cp:lastPrinted>2015-04-22T19:21:39Z</cp:lastPrinted>
  <dcterms:created xsi:type="dcterms:W3CDTF">2015-02-24T13:33:29Z</dcterms:created>
  <dcterms:modified xsi:type="dcterms:W3CDTF">2015-05-17T17:41:09Z</dcterms:modified>
</cp:coreProperties>
</file>