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1" r:id="rId5"/>
    <p:sldId id="260" r:id="rId6"/>
    <p:sldId id="263" r:id="rId7"/>
    <p:sldId id="264" r:id="rId8"/>
    <p:sldId id="27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2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5C7-6DD4-450D-9056-625D9C2B995B}" type="datetimeFigureOut">
              <a:rPr lang="pt-BR" smtClean="0"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BF2C-6D4B-473D-9A42-3D8C168D2C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12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5C7-6DD4-450D-9056-625D9C2B995B}" type="datetimeFigureOut">
              <a:rPr lang="pt-BR" smtClean="0"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BF2C-6D4B-473D-9A42-3D8C168D2C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95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5C7-6DD4-450D-9056-625D9C2B995B}" type="datetimeFigureOut">
              <a:rPr lang="pt-BR" smtClean="0"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BF2C-6D4B-473D-9A42-3D8C168D2C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15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5C7-6DD4-450D-9056-625D9C2B995B}" type="datetimeFigureOut">
              <a:rPr lang="pt-BR" smtClean="0"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BF2C-6D4B-473D-9A42-3D8C168D2C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79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5C7-6DD4-450D-9056-625D9C2B995B}" type="datetimeFigureOut">
              <a:rPr lang="pt-BR" smtClean="0"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BF2C-6D4B-473D-9A42-3D8C168D2C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43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5C7-6DD4-450D-9056-625D9C2B995B}" type="datetimeFigureOut">
              <a:rPr lang="pt-BR" smtClean="0"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BF2C-6D4B-473D-9A42-3D8C168D2C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77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5C7-6DD4-450D-9056-625D9C2B995B}" type="datetimeFigureOut">
              <a:rPr lang="pt-BR" smtClean="0"/>
              <a:t>29/04/2015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BF2C-6D4B-473D-9A42-3D8C168D2C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92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5C7-6DD4-450D-9056-625D9C2B995B}" type="datetimeFigureOut">
              <a:rPr lang="pt-BR" smtClean="0"/>
              <a:t>29/04/2015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BF2C-6D4B-473D-9A42-3D8C168D2C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25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5C7-6DD4-450D-9056-625D9C2B995B}" type="datetimeFigureOut">
              <a:rPr lang="pt-BR" smtClean="0"/>
              <a:t>29/04/2015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BF2C-6D4B-473D-9A42-3D8C168D2C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24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5C7-6DD4-450D-9056-625D9C2B995B}" type="datetimeFigureOut">
              <a:rPr lang="pt-BR" smtClean="0"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BF2C-6D4B-473D-9A42-3D8C168D2C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73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5C7-6DD4-450D-9056-625D9C2B995B}" type="datetimeFigureOut">
              <a:rPr lang="pt-BR" smtClean="0"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BF2C-6D4B-473D-9A42-3D8C168D2C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26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3C5C7-6DD4-450D-9056-625D9C2B995B}" type="datetimeFigureOut">
              <a:rPr lang="pt-BR" smtClean="0"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EBF2C-6D4B-473D-9A42-3D8C168D2C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53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" y="836712"/>
            <a:ext cx="913923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" y="5301208"/>
            <a:ext cx="8920129" cy="109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210250" y="6396335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Altamira –  </a:t>
            </a:r>
            <a:r>
              <a:rPr lang="pt-BR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84264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533374" y="6290882"/>
            <a:ext cx="8071074" cy="373127"/>
            <a:chOff x="560157" y="5157192"/>
            <a:chExt cx="8476340" cy="10842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5157192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upo 5"/>
            <p:cNvGrpSpPr/>
            <p:nvPr/>
          </p:nvGrpSpPr>
          <p:grpSpPr>
            <a:xfrm>
              <a:off x="560157" y="5301304"/>
              <a:ext cx="8476340" cy="936000"/>
              <a:chOff x="403920" y="5157192"/>
              <a:chExt cx="8476340" cy="1080112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920" y="5157192"/>
                <a:ext cx="1987274" cy="1008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upo 7"/>
              <p:cNvGrpSpPr/>
              <p:nvPr/>
            </p:nvGrpSpPr>
            <p:grpSpPr>
              <a:xfrm>
                <a:off x="2391194" y="5301304"/>
                <a:ext cx="6489066" cy="936000"/>
                <a:chOff x="2391194" y="5301304"/>
                <a:chExt cx="6489066" cy="936000"/>
              </a:xfrm>
            </p:grpSpPr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533609" y="5373304"/>
                  <a:ext cx="1402451" cy="79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391194" y="5301304"/>
                  <a:ext cx="1630188" cy="93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6" descr="logo_vunesp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402177" y="5589304"/>
                  <a:ext cx="1478083" cy="576000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13" name="Retângulo 12"/>
          <p:cNvSpPr/>
          <p:nvPr/>
        </p:nvSpPr>
        <p:spPr>
          <a:xfrm>
            <a:off x="845804" y="5349491"/>
            <a:ext cx="5598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(</a:t>
            </a:r>
            <a:r>
              <a:rPr lang="pt-BR" sz="1600" dirty="0"/>
              <a:t>Fonte:  SEDUC/SAEN/NUPPAE - Censo Escolar - 2013)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692696"/>
            <a:ext cx="7128792" cy="42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/>
              <a:t>MEC/INEP/EDUCACENSO - SEDUC/SAEN/NUPPAE - Censo Escolar </a:t>
            </a:r>
            <a:r>
              <a:rPr lang="pt-BR" sz="2800" dirty="0" smtClean="0"/>
              <a:t>– 2013</a:t>
            </a:r>
          </a:p>
          <a:p>
            <a:endParaRPr lang="pt-BR" sz="2800" dirty="0"/>
          </a:p>
          <a:p>
            <a:r>
              <a:rPr lang="pt-BR" sz="2800" dirty="0"/>
              <a:t>PERFIS </a:t>
            </a:r>
            <a:r>
              <a:rPr lang="pt-BR" sz="2800" dirty="0" smtClean="0"/>
              <a:t>REGIONAIS PARA ELABORAÇÃO DO </a:t>
            </a:r>
            <a:r>
              <a:rPr lang="pt-BR" sz="2800" dirty="0"/>
              <a:t>PLANO </a:t>
            </a:r>
            <a:r>
              <a:rPr lang="pt-BR" sz="2800" dirty="0" smtClean="0"/>
              <a:t>PLURIANUAL 2012 </a:t>
            </a:r>
            <a:r>
              <a:rPr lang="pt-BR" sz="2800" dirty="0"/>
              <a:t>– 2015</a:t>
            </a:r>
          </a:p>
        </p:txBody>
      </p:sp>
    </p:spTree>
    <p:extLst>
      <p:ext uri="{BB962C8B-B14F-4D97-AF65-F5344CB8AC3E}">
        <p14:creationId xmlns:p14="http://schemas.microsoft.com/office/powerpoint/2010/main" val="239810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706090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ESTADO DO PARÁ – AS 12 REGIÕES DE INTEGRAÇÃO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746"/>
            <a:ext cx="9144000" cy="583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88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19692" r="32129" b="17466"/>
          <a:stretch/>
        </p:blipFill>
        <p:spPr bwMode="auto">
          <a:xfrm>
            <a:off x="827584" y="908720"/>
            <a:ext cx="723807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24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Aspectos Sociais e Econômicos do Xingu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7584" y="1628800"/>
            <a:ext cx="7632848" cy="470911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200" dirty="0"/>
              <a:t>A Região de Integração </a:t>
            </a:r>
            <a:r>
              <a:rPr lang="pt-BR" sz="2200" dirty="0" smtClean="0"/>
              <a:t>do Xingu </a:t>
            </a:r>
            <a:r>
              <a:rPr lang="pt-BR" sz="2200" dirty="0"/>
              <a:t>é formada por </a:t>
            </a:r>
            <a:r>
              <a:rPr lang="pt-BR" sz="2200" dirty="0" smtClean="0"/>
              <a:t>10 municípios</a:t>
            </a:r>
            <a:r>
              <a:rPr lang="pt-BR" sz="2200" dirty="0"/>
              <a:t>;</a:t>
            </a:r>
          </a:p>
          <a:p>
            <a:pPr algn="just"/>
            <a:r>
              <a:rPr lang="pt-BR" sz="2200" dirty="0"/>
              <a:t>A sua extensão territorial total é de </a:t>
            </a:r>
            <a:r>
              <a:rPr lang="pt-BR" sz="2200" dirty="0" smtClean="0"/>
              <a:t>250.750 </a:t>
            </a:r>
            <a:r>
              <a:rPr lang="pt-BR" sz="2200" dirty="0"/>
              <a:t>km², </a:t>
            </a:r>
          </a:p>
          <a:p>
            <a:r>
              <a:rPr lang="pt-BR" sz="2200" dirty="0" smtClean="0"/>
              <a:t>Atividades </a:t>
            </a:r>
            <a:r>
              <a:rPr lang="pt-BR" sz="2200" dirty="0"/>
              <a:t>econômicas </a:t>
            </a:r>
            <a:r>
              <a:rPr lang="pt-BR" sz="2200" dirty="0" smtClean="0"/>
              <a:t>estão relacionadas </a:t>
            </a:r>
            <a:r>
              <a:rPr lang="pt-BR" sz="2200" dirty="0"/>
              <a:t>aos setores de serviços </a:t>
            </a:r>
            <a:r>
              <a:rPr lang="pt-BR" sz="2200" dirty="0" smtClean="0"/>
              <a:t> 64</a:t>
            </a:r>
            <a:r>
              <a:rPr lang="pt-BR" sz="2200" dirty="0"/>
              <a:t>%, Agropecuária </a:t>
            </a:r>
            <a:r>
              <a:rPr lang="pt-BR" sz="2200" dirty="0" smtClean="0"/>
              <a:t>24% e </a:t>
            </a:r>
            <a:r>
              <a:rPr lang="pt-BR" sz="2200" dirty="0"/>
              <a:t>I</a:t>
            </a:r>
            <a:r>
              <a:rPr lang="pt-BR" sz="2200" dirty="0" smtClean="0"/>
              <a:t>ndústria 12%. </a:t>
            </a:r>
          </a:p>
          <a:p>
            <a:r>
              <a:rPr lang="pt-BR" sz="2200" dirty="0" smtClean="0"/>
              <a:t>Constata-se </a:t>
            </a:r>
            <a:r>
              <a:rPr lang="pt-BR" sz="2200" dirty="0"/>
              <a:t>o predomínio dos empregos formais nos setores da administração </a:t>
            </a:r>
            <a:r>
              <a:rPr lang="pt-BR" sz="2200" dirty="0" smtClean="0"/>
              <a:t>pública (51%), </a:t>
            </a:r>
            <a:r>
              <a:rPr lang="pt-BR" sz="2200" dirty="0"/>
              <a:t>do Comércio (</a:t>
            </a:r>
            <a:r>
              <a:rPr lang="pt-BR" sz="2200" dirty="0" smtClean="0"/>
              <a:t>20,35%), </a:t>
            </a:r>
            <a:r>
              <a:rPr lang="pt-BR" sz="2200" dirty="0"/>
              <a:t>da Indústria de transformação </a:t>
            </a:r>
            <a:r>
              <a:rPr lang="pt-BR" sz="2200" dirty="0" smtClean="0"/>
              <a:t>(8,3%) </a:t>
            </a:r>
            <a:r>
              <a:rPr lang="pt-BR" sz="2200" dirty="0"/>
              <a:t>e dos </a:t>
            </a:r>
            <a:r>
              <a:rPr lang="pt-BR" sz="2200" dirty="0" smtClean="0"/>
              <a:t>Serviços (11,48%). </a:t>
            </a:r>
            <a:r>
              <a:rPr lang="pt-BR" sz="1600" dirty="0" smtClean="0"/>
              <a:t>                                                              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r>
              <a:rPr lang="pt-BR" sz="1600" dirty="0"/>
              <a:t> </a:t>
            </a:r>
            <a:r>
              <a:rPr lang="pt-BR" sz="1600" dirty="0" smtClean="0"/>
              <a:t>                                                                                                    Fonte: Censo </a:t>
            </a:r>
            <a:r>
              <a:rPr lang="pt-BR" sz="1600" dirty="0"/>
              <a:t>D</a:t>
            </a:r>
            <a:r>
              <a:rPr lang="pt-BR" sz="1600" dirty="0" smtClean="0"/>
              <a:t>emográfico 2010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39552" y="6290882"/>
            <a:ext cx="8064896" cy="373127"/>
            <a:chOff x="560157" y="5157192"/>
            <a:chExt cx="8476340" cy="10842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5157192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upo 8"/>
            <p:cNvGrpSpPr/>
            <p:nvPr/>
          </p:nvGrpSpPr>
          <p:grpSpPr>
            <a:xfrm>
              <a:off x="560157" y="5301304"/>
              <a:ext cx="8476340" cy="936000"/>
              <a:chOff x="403920" y="5157192"/>
              <a:chExt cx="8476340" cy="1080112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920" y="5157192"/>
                <a:ext cx="1987274" cy="1008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o 10"/>
              <p:cNvGrpSpPr/>
              <p:nvPr/>
            </p:nvGrpSpPr>
            <p:grpSpPr>
              <a:xfrm>
                <a:off x="2391194" y="5301304"/>
                <a:ext cx="6489066" cy="936000"/>
                <a:chOff x="2391194" y="5301304"/>
                <a:chExt cx="6489066" cy="936000"/>
              </a:xfrm>
            </p:grpSpPr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533609" y="5373304"/>
                  <a:ext cx="1402451" cy="79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391194" y="5301304"/>
                  <a:ext cx="1630188" cy="93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6" descr="logo_vunesp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402177" y="5589304"/>
                  <a:ext cx="1478083" cy="576000"/>
                </a:xfrm>
                <a:prstGeom prst="rect">
                  <a:avLst/>
                </a:prstGeom>
                <a:noFill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39834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População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484784"/>
            <a:ext cx="7632848" cy="4669979"/>
          </a:xfrm>
        </p:spPr>
        <p:txBody>
          <a:bodyPr>
            <a:normAutofit/>
          </a:bodyPr>
          <a:lstStyle/>
          <a:p>
            <a:r>
              <a:rPr lang="pt-BR" sz="2400" dirty="0"/>
              <a:t>A população total da Região de Integração do </a:t>
            </a:r>
            <a:r>
              <a:rPr lang="pt-BR" sz="2400" dirty="0" smtClean="0"/>
              <a:t>Xingu é de  331.770, </a:t>
            </a:r>
            <a:r>
              <a:rPr lang="pt-BR" sz="2400" dirty="0"/>
              <a:t>correspondendo a </a:t>
            </a:r>
            <a:r>
              <a:rPr lang="pt-BR" sz="2400" dirty="0" smtClean="0"/>
              <a:t>4,4% </a:t>
            </a:r>
            <a:r>
              <a:rPr lang="pt-BR" sz="2400" dirty="0"/>
              <a:t>do Estado do Pará. </a:t>
            </a:r>
            <a:endParaRPr lang="pt-BR" sz="2400" dirty="0" smtClean="0"/>
          </a:p>
          <a:p>
            <a:r>
              <a:rPr lang="pt-BR" sz="2400" dirty="0" smtClean="0"/>
              <a:t>Desse </a:t>
            </a:r>
            <a:r>
              <a:rPr lang="pt-BR" sz="2400" dirty="0"/>
              <a:t>contingente, </a:t>
            </a:r>
            <a:r>
              <a:rPr lang="pt-BR" sz="2400" dirty="0" smtClean="0"/>
              <a:t>52% </a:t>
            </a:r>
            <a:r>
              <a:rPr lang="pt-BR" sz="2400" dirty="0"/>
              <a:t>são </a:t>
            </a:r>
            <a:r>
              <a:rPr lang="pt-BR" sz="2400" dirty="0" smtClean="0"/>
              <a:t>mulheres </a:t>
            </a:r>
            <a:r>
              <a:rPr lang="pt-BR" sz="2400" dirty="0"/>
              <a:t>e </a:t>
            </a:r>
            <a:r>
              <a:rPr lang="pt-BR" sz="2400" dirty="0" smtClean="0"/>
              <a:t>48% de homens;</a:t>
            </a:r>
          </a:p>
          <a:p>
            <a:r>
              <a:rPr lang="pt-BR" sz="2400" dirty="0" smtClean="0"/>
              <a:t>Cerca </a:t>
            </a:r>
            <a:r>
              <a:rPr lang="pt-BR" sz="2400" dirty="0"/>
              <a:t>de </a:t>
            </a:r>
            <a:r>
              <a:rPr lang="pt-BR" sz="2400" dirty="0" smtClean="0"/>
              <a:t>54,2% </a:t>
            </a:r>
            <a:r>
              <a:rPr lang="pt-BR" sz="2400" dirty="0"/>
              <a:t>reside nas áreas urbanas dos </a:t>
            </a:r>
            <a:r>
              <a:rPr lang="pt-BR" sz="2400" dirty="0" smtClean="0"/>
              <a:t>municípios;</a:t>
            </a:r>
          </a:p>
          <a:p>
            <a:r>
              <a:rPr lang="pt-BR" sz="2400" dirty="0" smtClean="0"/>
              <a:t>As maiores </a:t>
            </a:r>
            <a:r>
              <a:rPr lang="pt-BR" sz="2400" dirty="0"/>
              <a:t>concentrações populacionais são encontradas nos municípios de </a:t>
            </a:r>
            <a:r>
              <a:rPr lang="pt-BR" sz="2400" dirty="0" smtClean="0"/>
              <a:t>Altamira (30%), Uruará (13,5%), Pacajá (12%), Medicilândia (8,24%), Placas (7,21%) </a:t>
            </a:r>
            <a:r>
              <a:rPr lang="pt-BR" sz="2400" dirty="0"/>
              <a:t>e </a:t>
            </a:r>
            <a:r>
              <a:rPr lang="pt-BR" sz="2400" dirty="0" err="1" smtClean="0"/>
              <a:t>Anapu</a:t>
            </a:r>
            <a:r>
              <a:rPr lang="pt-BR" sz="2400" dirty="0" smtClean="0"/>
              <a:t> (</a:t>
            </a:r>
            <a:r>
              <a:rPr lang="pt-BR" sz="2400" dirty="0"/>
              <a:t>6</a:t>
            </a:r>
            <a:r>
              <a:rPr lang="pt-BR" sz="2400" dirty="0" smtClean="0"/>
              <a:t>,02%).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5072808" y="5796471"/>
            <a:ext cx="3179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Fonte: Censo </a:t>
            </a:r>
            <a:r>
              <a:rPr lang="pt-BR" dirty="0"/>
              <a:t>D</a:t>
            </a:r>
            <a:r>
              <a:rPr lang="pt-BR" dirty="0" smtClean="0"/>
              <a:t>emográfico 2010</a:t>
            </a: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533374" y="6290882"/>
            <a:ext cx="8071074" cy="373127"/>
            <a:chOff x="560157" y="5157192"/>
            <a:chExt cx="8476340" cy="108426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5157192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upo 6"/>
            <p:cNvGrpSpPr/>
            <p:nvPr/>
          </p:nvGrpSpPr>
          <p:grpSpPr>
            <a:xfrm>
              <a:off x="560157" y="5301304"/>
              <a:ext cx="8476340" cy="936000"/>
              <a:chOff x="403920" y="5157192"/>
              <a:chExt cx="8476340" cy="1080112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920" y="5157192"/>
                <a:ext cx="1987274" cy="1008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upo 8"/>
              <p:cNvGrpSpPr/>
              <p:nvPr/>
            </p:nvGrpSpPr>
            <p:grpSpPr>
              <a:xfrm>
                <a:off x="2391194" y="5301304"/>
                <a:ext cx="6489066" cy="936000"/>
                <a:chOff x="2391194" y="5301304"/>
                <a:chExt cx="6489066" cy="936000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533609" y="5373304"/>
                  <a:ext cx="1402451" cy="79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391194" y="5301304"/>
                  <a:ext cx="1630188" cy="93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Picture 6" descr="logo_vunesp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402177" y="5589304"/>
                  <a:ext cx="1478083" cy="576000"/>
                </a:xfrm>
                <a:prstGeom prst="rect">
                  <a:avLst/>
                </a:prstGeom>
                <a:noFill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29278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Educação</a:t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Nº de Estabelecimentos do Fundamental  - </a:t>
            </a:r>
            <a:r>
              <a:rPr lang="pt-BR" dirty="0" smtClean="0"/>
              <a:t>810</a:t>
            </a:r>
            <a:endParaRPr lang="pt-BR" dirty="0"/>
          </a:p>
          <a:p>
            <a:r>
              <a:rPr lang="pt-BR" dirty="0"/>
              <a:t>Nº de Estabelecimentos do  Médio -  </a:t>
            </a:r>
            <a:r>
              <a:rPr lang="pt-BR" dirty="0" smtClean="0"/>
              <a:t>24</a:t>
            </a:r>
            <a:endParaRPr lang="pt-BR" dirty="0"/>
          </a:p>
          <a:p>
            <a:r>
              <a:rPr lang="pt-BR" dirty="0"/>
              <a:t>Nº de Estabelecimentos do Superior  - </a:t>
            </a:r>
            <a:r>
              <a:rPr lang="pt-BR" dirty="0" smtClean="0"/>
              <a:t>3</a:t>
            </a:r>
            <a:endParaRPr lang="pt-BR" dirty="0"/>
          </a:p>
          <a:p>
            <a:r>
              <a:rPr lang="pt-BR" dirty="0"/>
              <a:t>Nota IDEB -  </a:t>
            </a:r>
            <a:r>
              <a:rPr lang="pt-BR" dirty="0" smtClean="0"/>
              <a:t>3,69</a:t>
            </a:r>
            <a:endParaRPr lang="pt-BR" dirty="0"/>
          </a:p>
          <a:p>
            <a:r>
              <a:rPr lang="pt-BR" dirty="0" smtClean="0"/>
              <a:t>Na região foram contabilizados três estabelecimentos de ensino superior localizados em Altamira que ofertam cursos regulares – UEPA, UFPA e IFPA. </a:t>
            </a:r>
            <a:endParaRPr lang="pt-BR" dirty="0"/>
          </a:p>
          <a:p>
            <a:r>
              <a:rPr lang="pt-BR" dirty="0"/>
              <a:t>Em </a:t>
            </a:r>
            <a:r>
              <a:rPr lang="pt-BR" dirty="0" smtClean="0"/>
              <a:t>2009, </a:t>
            </a:r>
            <a:r>
              <a:rPr lang="pt-BR" dirty="0"/>
              <a:t>a </a:t>
            </a:r>
            <a:r>
              <a:rPr lang="pt-BR" dirty="0" smtClean="0"/>
              <a:t>UF	PA ofertou os cursos de licenciatura </a:t>
            </a:r>
            <a:r>
              <a:rPr lang="pt-BR" dirty="0"/>
              <a:t>– </a:t>
            </a:r>
            <a:r>
              <a:rPr lang="pt-BR" dirty="0" smtClean="0"/>
              <a:t>Ed. Física, Química, Física e Biologia. </a:t>
            </a:r>
            <a:endParaRPr lang="pt-BR" dirty="0"/>
          </a:p>
          <a:p>
            <a:r>
              <a:rPr lang="pt-BR" dirty="0" smtClean="0"/>
              <a:t>Várias </a:t>
            </a:r>
            <a:r>
              <a:rPr lang="pt-BR" dirty="0"/>
              <a:t>instituições privadas oferecem programas de interiorização estruturados em módulos de disciplinas ofertadas nos períodos intervalares; </a:t>
            </a:r>
          </a:p>
          <a:p>
            <a:r>
              <a:rPr lang="pt-BR" dirty="0"/>
              <a:t>O total de matrículas no ensino superior em 2009, na Região representou </a:t>
            </a:r>
            <a:r>
              <a:rPr lang="pt-BR" dirty="0" smtClean="0"/>
              <a:t>1,7% </a:t>
            </a:r>
            <a:r>
              <a:rPr lang="pt-BR" dirty="0"/>
              <a:t>das matriculas no Estado.                                   </a:t>
            </a:r>
          </a:p>
          <a:p>
            <a:pPr marL="0" indent="0">
              <a:buNone/>
            </a:pPr>
            <a:r>
              <a:rPr lang="pt-BR" sz="2200" dirty="0" smtClean="0"/>
              <a:t>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pt-BR" sz="2200" dirty="0"/>
              <a:t> </a:t>
            </a:r>
            <a:r>
              <a:rPr lang="pt-BR" sz="2200" dirty="0" smtClean="0"/>
              <a:t>                                                                                                                               Fonte</a:t>
            </a:r>
            <a:r>
              <a:rPr lang="pt-BR" sz="2200" dirty="0"/>
              <a:t>: </a:t>
            </a:r>
            <a:r>
              <a:rPr lang="pt-BR" sz="2200" dirty="0" smtClean="0"/>
              <a:t>Censo </a:t>
            </a:r>
            <a:r>
              <a:rPr lang="pt-BR" sz="2200" dirty="0"/>
              <a:t>D</a:t>
            </a:r>
            <a:r>
              <a:rPr lang="pt-BR" sz="2200" dirty="0" smtClean="0"/>
              <a:t>emográfico </a:t>
            </a:r>
            <a:r>
              <a:rPr lang="pt-BR" sz="2200" dirty="0"/>
              <a:t>2010</a:t>
            </a:r>
          </a:p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533374" y="6290882"/>
            <a:ext cx="8071074" cy="373127"/>
            <a:chOff x="560157" y="5157192"/>
            <a:chExt cx="8476340" cy="10842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5157192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upo 5"/>
            <p:cNvGrpSpPr/>
            <p:nvPr/>
          </p:nvGrpSpPr>
          <p:grpSpPr>
            <a:xfrm>
              <a:off x="560157" y="5301304"/>
              <a:ext cx="8476340" cy="936000"/>
              <a:chOff x="403920" y="5157192"/>
              <a:chExt cx="8476340" cy="1080112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920" y="5157192"/>
                <a:ext cx="1987274" cy="1008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upo 7"/>
              <p:cNvGrpSpPr/>
              <p:nvPr/>
            </p:nvGrpSpPr>
            <p:grpSpPr>
              <a:xfrm>
                <a:off x="2391194" y="5301304"/>
                <a:ext cx="6489066" cy="936000"/>
                <a:chOff x="2391194" y="5301304"/>
                <a:chExt cx="6489066" cy="936000"/>
              </a:xfrm>
            </p:grpSpPr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533609" y="5373304"/>
                  <a:ext cx="1402451" cy="79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391194" y="5301304"/>
                  <a:ext cx="1630188" cy="93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6" descr="logo_vunesp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402177" y="5589304"/>
                  <a:ext cx="1478083" cy="576000"/>
                </a:xfrm>
                <a:prstGeom prst="rect">
                  <a:avLst/>
                </a:prstGeom>
                <a:noFill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89054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880" cy="4104456"/>
          </a:xfrm>
        </p:spPr>
        <p:txBody>
          <a:bodyPr>
            <a:norm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Nº de Escolas Estaduais –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Nº de matriculas no Estado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3.661   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Nº de Escolas Municipais –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914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Nº de matriculas no município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83.021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Nº Docentes com formação - ensino fundamental completo -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Nº Docentes com formação - ensino médio completo –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1.068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Nº Docentes com formação - ensino médio magistério –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1.084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Nº Docentes com formação ens. med. norm./mag. espec. indígena -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Nº Docentes com formação  superior –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3.057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533374" y="6290882"/>
            <a:ext cx="8071074" cy="373127"/>
            <a:chOff x="560157" y="5157192"/>
            <a:chExt cx="8476340" cy="10842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5157192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upo 5"/>
            <p:cNvGrpSpPr/>
            <p:nvPr/>
          </p:nvGrpSpPr>
          <p:grpSpPr>
            <a:xfrm>
              <a:off x="560157" y="5301304"/>
              <a:ext cx="8476340" cy="936000"/>
              <a:chOff x="403920" y="5157192"/>
              <a:chExt cx="8476340" cy="1080112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920" y="5157192"/>
                <a:ext cx="1987274" cy="1008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upo 7"/>
              <p:cNvGrpSpPr/>
              <p:nvPr/>
            </p:nvGrpSpPr>
            <p:grpSpPr>
              <a:xfrm>
                <a:off x="2391194" y="5301304"/>
                <a:ext cx="6489066" cy="936000"/>
                <a:chOff x="2391194" y="5301304"/>
                <a:chExt cx="6489066" cy="936000"/>
              </a:xfrm>
            </p:grpSpPr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533609" y="5373304"/>
                  <a:ext cx="1402451" cy="79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391194" y="5301304"/>
                  <a:ext cx="1630188" cy="93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6" descr="logo_vunesp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402177" y="5589304"/>
                  <a:ext cx="1478083" cy="576000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12" name="Retângulo 11"/>
          <p:cNvSpPr/>
          <p:nvPr/>
        </p:nvSpPr>
        <p:spPr>
          <a:xfrm>
            <a:off x="3799504" y="56277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 </a:t>
            </a:r>
            <a:r>
              <a:rPr lang="pt-BR" sz="1400" dirty="0"/>
              <a:t>(Fonte:  SEDUC/SAEN/NUPPAE - Censo Escolar - 2013)</a:t>
            </a:r>
          </a:p>
        </p:txBody>
      </p:sp>
    </p:spTree>
    <p:extLst>
      <p:ext uri="{BB962C8B-B14F-4D97-AF65-F5344CB8AC3E}">
        <p14:creationId xmlns:p14="http://schemas.microsoft.com/office/powerpoint/2010/main" val="265082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Casas Familiares Rurais 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310927"/>
              </p:ext>
            </p:extLst>
          </p:nvPr>
        </p:nvGraphicFramePr>
        <p:xfrm>
          <a:off x="457200" y="1484785"/>
          <a:ext cx="8229599" cy="4254820"/>
        </p:xfrm>
        <a:graphic>
          <a:graphicData uri="http://schemas.openxmlformats.org/drawingml/2006/table">
            <a:tbl>
              <a:tblPr/>
              <a:tblGrid>
                <a:gridCol w="1520055"/>
                <a:gridCol w="4357493"/>
                <a:gridCol w="831996"/>
                <a:gridCol w="831996"/>
                <a:gridCol w="688059"/>
              </a:tblGrid>
              <a:tr h="3289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150" dirty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 </a:t>
                      </a: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150" dirty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MUNICÍPIOS/</a:t>
                      </a:r>
                      <a:r>
                        <a:rPr lang="pt-BR" sz="1200" b="1" kern="150" dirty="0" err="1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CFRs</a:t>
                      </a: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150" dirty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 </a:t>
                      </a: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150" dirty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ENDEREÇO/COMUNIDADE</a:t>
                      </a: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EJA ENSINO MÉDIO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76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150" dirty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 </a:t>
                      </a: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150" dirty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TURMAS</a:t>
                      </a: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150" dirty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 </a:t>
                      </a: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150" dirty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ETAPAS</a:t>
                      </a: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150" dirty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Nº ALUNOS</a:t>
                      </a: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ALTAMIRA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 dirty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ESTRADA TRANSAMAZONICA KM 10 – RAMAL </a:t>
                      </a:r>
                      <a:r>
                        <a:rPr lang="pt-BR" sz="1000" kern="150" dirty="0" smtClean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ITABOCA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3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1ª,2ª,2ª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53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ANAPU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 dirty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ROD. TRANSAMAZONICA KM 10 BAIRRO VILA </a:t>
                      </a:r>
                      <a:r>
                        <a:rPr lang="pt-BR" sz="1000" kern="150" dirty="0" smtClean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SUCUPIRA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1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1ª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40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 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BRASIL NOVO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 dirty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KM 46 VICINAL 14 A 2KM PONTO DE REFERÊNCIA BARRACO QUEIMADO</a:t>
                      </a: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 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1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 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1ª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 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21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 dirty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 </a:t>
                      </a: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 dirty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MEDICILÂNDIA</a:t>
                      </a: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TRAV. DOM EURICO, 1010 – CENTRO – PROX. SINDICATO DOS TRABALHADORES RURAIS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 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1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 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1ª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 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20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PLACAS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RODOVIA TRANSAMAZONICA KM 255 – TRAVESSA 57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3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1ª,2ª,2ª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63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 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PACAJÁ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RODOVIA TRANSAMAZONICA KM 286 – SENTIDO ALTAMIRA / MARABÁ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 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3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 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1ª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 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66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URUARÁ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 dirty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ROD. TRANSAMAZONICA KM 185 – SUL – </a:t>
                      </a:r>
                      <a:r>
                        <a:rPr lang="pt-BR" sz="1000" kern="150" dirty="0" smtClean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FAIXA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2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1ª</a:t>
                      </a: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150" dirty="0">
                          <a:effectLst/>
                          <a:latin typeface="Arial"/>
                          <a:ea typeface="DejaVu Sans"/>
                          <a:cs typeface="LiberationSerif-Bold"/>
                        </a:rPr>
                        <a:t>60</a:t>
                      </a: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kern="150" dirty="0" smtClean="0">
                          <a:effectLst/>
                          <a:latin typeface="Liberation Serif"/>
                          <a:ea typeface="DejaVu Sans"/>
                          <a:cs typeface="DejaVu Sans"/>
                        </a:rPr>
                        <a:t>TOTAL</a:t>
                      </a: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150" dirty="0" smtClean="0">
                          <a:effectLst/>
                          <a:latin typeface="Liberation Serif"/>
                          <a:ea typeface="DejaVu Sans"/>
                          <a:cs typeface="DejaVu Sans"/>
                        </a:rPr>
                        <a:t>7 Casas/323</a:t>
                      </a:r>
                      <a:r>
                        <a:rPr lang="pt-BR" sz="1200" b="1" kern="150" baseline="0" dirty="0" smtClean="0">
                          <a:effectLst/>
                          <a:latin typeface="Liberation Serif"/>
                          <a:ea typeface="DejaVu Sans"/>
                          <a:cs typeface="DejaVu Sans"/>
                        </a:rPr>
                        <a:t> alunos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1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150" dirty="0" smtClean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1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5753" marR="35753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436096" y="6021288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prstClr val="black"/>
                </a:solidFill>
              </a:rPr>
              <a:t>Fonte: CECAF/SAEN/SEDUC, 2014</a:t>
            </a:r>
            <a:endParaRPr lang="pt-B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533374" y="6290882"/>
            <a:ext cx="8071074" cy="373127"/>
            <a:chOff x="560157" y="5157192"/>
            <a:chExt cx="8476340" cy="10842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5157192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upo 8"/>
            <p:cNvGrpSpPr/>
            <p:nvPr/>
          </p:nvGrpSpPr>
          <p:grpSpPr>
            <a:xfrm>
              <a:off x="560157" y="5301304"/>
              <a:ext cx="8476340" cy="936000"/>
              <a:chOff x="403920" y="5157192"/>
              <a:chExt cx="8476340" cy="1080112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920" y="5157192"/>
                <a:ext cx="1987274" cy="1008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o 10"/>
              <p:cNvGrpSpPr/>
              <p:nvPr/>
            </p:nvGrpSpPr>
            <p:grpSpPr>
              <a:xfrm>
                <a:off x="2391194" y="5301304"/>
                <a:ext cx="6489066" cy="936000"/>
                <a:chOff x="2391194" y="5301304"/>
                <a:chExt cx="6489066" cy="936000"/>
              </a:xfrm>
            </p:grpSpPr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533609" y="5373304"/>
                  <a:ext cx="1402451" cy="79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391194" y="5301304"/>
                  <a:ext cx="1630188" cy="93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6" descr="logo_vunesp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402177" y="5589304"/>
                  <a:ext cx="1478083" cy="576000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15" name="Retângulo 14"/>
          <p:cNvSpPr/>
          <p:nvPr/>
        </p:nvSpPr>
        <p:spPr>
          <a:xfrm>
            <a:off x="755576" y="5589240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(Fonte:  SEDUC/SAEN/NUPPAE - Censo Escolar - 2013)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764704"/>
            <a:ext cx="7128792" cy="428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62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464</Words>
  <Application>Microsoft Office PowerPoint</Application>
  <PresentationFormat>Apresentação na tela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ESTADO DO PARÁ – AS 12 REGIÕES DE INTEGRAÇÃO </vt:lpstr>
      <vt:lpstr>Apresentação do PowerPoint</vt:lpstr>
      <vt:lpstr>Aspectos Sociais e Econômicos do Xingu</vt:lpstr>
      <vt:lpstr>População </vt:lpstr>
      <vt:lpstr>Educação </vt:lpstr>
      <vt:lpstr>Apresentação do PowerPoint</vt:lpstr>
      <vt:lpstr>Casas Familiares Rurais 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Rose</dc:creator>
  <cp:lastModifiedBy>Vunesp</cp:lastModifiedBy>
  <cp:revision>31</cp:revision>
  <dcterms:created xsi:type="dcterms:W3CDTF">2015-04-23T17:37:12Z</dcterms:created>
  <dcterms:modified xsi:type="dcterms:W3CDTF">2015-04-29T18:04:57Z</dcterms:modified>
</cp:coreProperties>
</file>