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5954-145C-49FF-8092-FA12AAFE090D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1CDE-57BD-47DB-BCFD-070EF1F632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8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32D0D-5A9F-4284-AA09-42FC85E1F595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C9360-10C8-450F-B574-6BC8E5C617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41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B7A95-E5A6-4CDF-B1A2-E832FF374904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514F-DAF7-4D49-9745-6B71D97E30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70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0E378-CE23-42C0-9F20-712DB167FE48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1E3BA-C524-4F2E-82BD-7177037F91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03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F22C4-06BA-45D9-9CD5-4422519754E4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CB331-0C20-4612-8FCB-369453D110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29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B2A0-5E03-4CBA-B838-5C05E00C9E44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169DC-5416-4A5D-9758-ED278796BB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1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EB73-D687-43FF-8DB1-FC6517911B15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CB89-A03D-4088-BC50-79D911EAD8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25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7352A-DF6C-40B1-B959-906932D8C698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A6DE4-C5A6-4EB1-8084-2A78B10707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09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456D-B909-42AB-B81C-7A83B575AE76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9DD5-3A04-4E70-971B-DD8B6234BF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07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4429-29BB-4F64-9786-90CCE560BE7B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86EFD-CA0F-4024-87B1-B940E2CC7E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37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F48B-7AA6-44E6-9F00-6CC5046F01C8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44A9-62BA-48A3-B6B6-996A74A2E4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00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087DE2-BFE6-45A0-B612-02E2055CEF55}" type="datetimeFigureOut">
              <a:rPr lang="pt-BR"/>
              <a:pPr>
                <a:defRPr/>
              </a:pPr>
              <a:t>17/05/2015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862193-4421-4FD5-93F2-FDCAB8FA48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 txBox="1">
            <a:spLocks noGrp="1"/>
          </p:cNvSpPr>
          <p:nvPr>
            <p:ph type="subTitle" idx="1"/>
          </p:nvPr>
        </p:nvSpPr>
        <p:spPr>
          <a:xfrm>
            <a:off x="1331913" y="981075"/>
            <a:ext cx="6553200" cy="3455988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dirty="0" smtClean="0">
                <a:solidFill>
                  <a:srgbClr val="C00000"/>
                </a:solidFill>
              </a:rPr>
              <a:t/>
            </a:r>
            <a:br>
              <a:rPr lang="pt-BR" sz="4000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b="1" i="1" dirty="0" smtClean="0">
                <a:solidFill>
                  <a:srgbClr val="C00000"/>
                </a:solidFill>
              </a:rPr>
              <a:t>O ESTADO DO PARÁ, O SISPAE E AS REGIÕES DE INTEGRAÇÃO</a:t>
            </a:r>
            <a:endParaRPr lang="pt-BR" b="1" i="1" dirty="0">
              <a:solidFill>
                <a:srgbClr val="C00000"/>
              </a:solidFill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45125"/>
            <a:ext cx="15287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516563"/>
            <a:ext cx="16478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445125"/>
            <a:ext cx="9715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445125"/>
            <a:ext cx="1417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6" descr="logo_vunes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516563"/>
            <a:ext cx="216058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2210250" y="6362164"/>
            <a:ext cx="691276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Breves – </a:t>
            </a:r>
            <a:r>
              <a:rPr lang="pt-B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maio 2015</a:t>
            </a:r>
            <a:endParaRPr lang="pt-BR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9753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sz="2000" b="1" dirty="0" smtClean="0"/>
              <a:t>Referência Consultada</a:t>
            </a:r>
          </a:p>
          <a:p>
            <a:pPr algn="just">
              <a:buFont typeface="Arial" charset="0"/>
              <a:buNone/>
            </a:pPr>
            <a:r>
              <a:rPr lang="pt-BR" sz="2000" dirty="0" smtClean="0"/>
              <a:t>	Secretaria de Integração do Estado do Pará.</a:t>
            </a:r>
            <a:endParaRPr lang="pt-BR" sz="2000" b="1" dirty="0" smtClean="0"/>
          </a:p>
          <a:p>
            <a:pPr algn="just">
              <a:buFont typeface="Arial" charset="0"/>
              <a:buNone/>
            </a:pPr>
            <a:endParaRPr lang="pt-BR" sz="2000" b="1" dirty="0" smtClean="0"/>
          </a:p>
          <a:p>
            <a:pPr algn="just">
              <a:buFont typeface="Arial" charset="0"/>
              <a:buNone/>
            </a:pPr>
            <a:r>
              <a:rPr lang="pt-BR" sz="2000" dirty="0" smtClean="0"/>
              <a:t>	 Secretaria de Estado de Planejamento/Plano Plurianual 2016 – 2019/Documento de Referência para a Elaboração do PPA 2016 – 2019.</a:t>
            </a:r>
          </a:p>
          <a:p>
            <a:pPr algn="just">
              <a:buFont typeface="Arial" charset="0"/>
              <a:buNone/>
            </a:pPr>
            <a:endParaRPr lang="pt-BR" sz="2000" dirty="0" smtClean="0"/>
          </a:p>
          <a:p>
            <a:pPr algn="just">
              <a:buFont typeface="Arial" charset="0"/>
              <a:buNone/>
            </a:pPr>
            <a:r>
              <a:rPr lang="pt-BR" sz="2000" dirty="0" smtClean="0"/>
              <a:t>	Diagnóstico Socioeconômico e Ambiental da Região de Integração do Marajó. FAPESPA – Fundação Amazônia de Amparo a Estudos e Pesquisas do Pará.</a:t>
            </a:r>
          </a:p>
          <a:p>
            <a:pPr algn="just">
              <a:buFont typeface="Arial" charset="0"/>
              <a:buNone/>
            </a:pPr>
            <a:r>
              <a:rPr lang="pt-BR" sz="2000" dirty="0" smtClean="0"/>
              <a:t>	www.sepof.pa.gov.br. Acesso em 18/04/2015</a:t>
            </a:r>
          </a:p>
          <a:p>
            <a:pPr algn="just">
              <a:buFont typeface="Arial" charset="0"/>
              <a:buNone/>
            </a:pPr>
            <a:endParaRPr lang="pt-BR" dirty="0" smtClean="0"/>
          </a:p>
          <a:p>
            <a:pPr algn="r">
              <a:buFont typeface="Arial" charset="0"/>
              <a:buNone/>
            </a:pPr>
            <a:endParaRPr lang="pt-BR" sz="2000" dirty="0" smtClean="0"/>
          </a:p>
          <a:p>
            <a:pPr algn="r">
              <a:buFont typeface="Arial" charset="0"/>
              <a:buNone/>
            </a:pPr>
            <a:endParaRPr lang="pt-BR" sz="2000" dirty="0" smtClean="0"/>
          </a:p>
          <a:p>
            <a:pPr algn="r">
              <a:buFont typeface="Arial" charset="0"/>
              <a:buNone/>
            </a:pPr>
            <a:r>
              <a:rPr lang="pt-BR" sz="2000" dirty="0" smtClean="0"/>
              <a:t>Diretoria de Educação Infantil e Ensino Fundamental/ SEDUC.</a:t>
            </a:r>
          </a:p>
          <a:p>
            <a:pPr algn="r">
              <a:buFont typeface="Arial" charset="0"/>
              <a:buNone/>
            </a:pPr>
            <a:r>
              <a:rPr lang="pt-BR" sz="2000" dirty="0" smtClean="0"/>
              <a:t>Contato: (91) 32015164</a:t>
            </a:r>
          </a:p>
          <a:p>
            <a:endParaRPr lang="pt-BR" sz="2000" dirty="0" smtClean="0"/>
          </a:p>
          <a:p>
            <a:endParaRPr lang="pt-BR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04813"/>
            <a:ext cx="8424863" cy="5903912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000" b="1" smtClean="0"/>
              <a:t>A REGIÃO</a:t>
            </a:r>
          </a:p>
          <a:p>
            <a:pPr eaLnBrk="1" hangingPunct="1">
              <a:buFont typeface="Arial" charset="0"/>
              <a:buNone/>
            </a:pPr>
            <a:endParaRPr lang="pt-BR" sz="2000" b="1" smtClean="0"/>
          </a:p>
          <a:p>
            <a:pPr eaLnBrk="1" hangingPunct="1">
              <a:lnSpc>
                <a:spcPct val="150000"/>
              </a:lnSpc>
            </a:pPr>
            <a:r>
              <a:rPr lang="pt-BR" sz="2000" smtClean="0"/>
              <a:t>Nº de municípios: 16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smtClean="0"/>
              <a:t>População: 525.347 hab.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smtClean="0"/>
              <a:t>Área territorial: 104.354 km² 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smtClean="0"/>
              <a:t>Destaque na produção de palmito.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smtClean="0"/>
              <a:t>Destaque para atividade madeireira.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smtClean="0"/>
              <a:t>2ª na produção de açaí e na produção de abacaxi. 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smtClean="0"/>
              <a:t>Maior taxa de analfabetismo de 15 anos ou mais do Pará, com 21%. 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smtClean="0"/>
              <a:t>Maior taxa de pobreza do Pará, com 57%. 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smtClean="0"/>
              <a:t>3ª maior taxa de mortalidade infantil do Pará, com 17%. </a:t>
            </a:r>
          </a:p>
          <a:p>
            <a:pPr eaLnBrk="1" hangingPunct="1">
              <a:buFont typeface="Arial" charset="0"/>
              <a:buNone/>
            </a:pPr>
            <a:endParaRPr lang="pt-BR" sz="2000" b="1" smtClean="0"/>
          </a:p>
          <a:p>
            <a:pPr eaLnBrk="1" hangingPunct="1">
              <a:buFont typeface="Arial" charset="0"/>
              <a:buNone/>
            </a:pPr>
            <a:endParaRPr lang="pt-BR" sz="2000" b="1" smtClean="0"/>
          </a:p>
          <a:p>
            <a:pPr eaLnBrk="1" hangingPunct="1">
              <a:buFont typeface="Arial" charset="0"/>
              <a:buNone/>
            </a:pPr>
            <a:endParaRPr lang="pt-BR" sz="2000" b="1" smtClean="0"/>
          </a:p>
          <a:p>
            <a:pPr eaLnBrk="1" hangingPunct="1">
              <a:buFont typeface="Arial" charset="0"/>
              <a:buNone/>
            </a:pPr>
            <a:endParaRPr lang="pt-BR" sz="2000" b="1" smtClean="0"/>
          </a:p>
          <a:p>
            <a:pPr eaLnBrk="1" hangingPunct="1">
              <a:buFont typeface="Arial" charset="0"/>
              <a:buNone/>
            </a:pPr>
            <a:endParaRPr lang="pt-BR" sz="2000" b="1" smtClean="0"/>
          </a:p>
          <a:p>
            <a:pPr eaLnBrk="1" hangingPunct="1">
              <a:buFont typeface="Arial" charset="0"/>
              <a:buNone/>
            </a:pPr>
            <a:endParaRPr lang="pt-BR" sz="2000" b="1" smtClean="0"/>
          </a:p>
          <a:p>
            <a:pPr eaLnBrk="1" hangingPunct="1">
              <a:buFont typeface="Arial" charset="0"/>
              <a:buNone/>
            </a:pPr>
            <a:endParaRPr lang="pt-BR" sz="2000" b="1" smtClean="0"/>
          </a:p>
          <a:p>
            <a:pPr eaLnBrk="1" hangingPunct="1">
              <a:buFont typeface="Arial" charset="0"/>
              <a:buNone/>
            </a:pPr>
            <a:endParaRPr lang="pt-BR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000" b="1" smtClean="0"/>
              <a:t>MEIO AMBIENTE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A presença de instituições nos municípios que desenvolvam ações com a finalidade de reduzir impactos ambientais e medidas de preservação do meio ambiente, não está estruturado integralmente em todos os municípios. Somente Curralinho possui estrutura completa de gestão ambiental. Portel e São João da Boa Vista apresentam alta capacidade de gestão ambiental. Breves, Melgaço e Salvaterra possuem média capacidade. Afuá, Anajás, Bagre, Cachoeira do Arari, Chaves, Muaná, Ponta de Pedras e Soure possuem baixa capacidade de gestão. E o município de Santa Cruz do Arari não possui nenhuma estrutura de gestão ambiental. Significa que nesses municípios há necessidade de instituições que atuem para amenizar os impactos ambientais e ordenar a exploração sustentável dos recursos naturais (Perfil da Gestão Ambiental- IDESP/2010).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928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000" b="1" smtClean="0"/>
              <a:t>POPULAÇÃO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A população total da Região, segundo censo 2010, é de 487.010 habitantes. Desse contingente, 51,86% são homens e 48,14% mulheres, e 43,41% reside nas áreas urbanas dos municípios. A expectativa de vida é de 77,90 anos, a maior do Estado.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Na distribuição da população por municípios, Breves é o município mais populoso, seguido de Portel, Afuá, Muaná, Gurupá, Curralinho, Ponta de Pedras, Melgaço, Anajás, Bagre, Soure (4,72%), São Sebastião da Boa Vista, Chaves, Cachoeira do Arari, Salvaterra e Santa Cruz do Arari.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O crescimento da população residente na Região, no período de 2000 a 2010, foi de 2,53%. Bagre e Santa Cruz do Arari registraram as taxas anuais mais expressivas. </a:t>
            </a:r>
            <a:endParaRPr lang="pt-BR" sz="20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000" b="1" smtClean="0"/>
              <a:t>ECONOMIA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O Município com maior participação na formação do PIB da Região foi Breves, seguido de Portel, Afuá, Soure e Gurupá, que juntos somaram aproximadamente 53%.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Na composição da estrutura produtiva da Região, o setor serviços contribuiu com 71% do produto, seguido pelo setor Industrial com 14% e Agropecuário com 15%. Nesses setores destacam-se as atividades econômicas relacionadas à pesca, pecuária, construção civil e administração pública. No setor de serviços as principais atividades foram administração pública e aluguel. Os municípios com maior participação são: Afuá, Breves, Portel e Soure, que juntos representam aproximadamente 50% dos serviços da Região.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No setor Agropecuário a pesca, a pecuária e a exploração vegetal são destaque nesse setor. A atividade pesqueira tem alta relevância para a economia da região e os municípios com maior produção são Breves, Afuá, Gurupá, Cachoeira do Arari e Chaves.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Outra atividade importante é a pecuária, com a criação de rebanhos de bovino e bubalino, os municípios com maiores rebanhos são Chaves, Cachoeira do Arari, Ponta de Pedras, Santa Cruz do Arari, Soure, Salvaterra e Muaná.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A escolaridade mais frequente dos que desempenham atividades no mercado de trabalho formal é o ensino médio completo (44%), com ensino fundamental completo são 25,60% e os que cursaram até o 5º ano do ensino fundamental são 17,63%.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000" b="1" smtClean="0"/>
              <a:t>EDUCAÇÃO</a:t>
            </a:r>
          </a:p>
          <a:p>
            <a:pPr eaLnBrk="1" hangingPunct="1">
              <a:buFont typeface="Arial" charset="0"/>
              <a:buNone/>
            </a:pPr>
            <a:endParaRPr lang="pt-BR" sz="2000" b="1" smtClean="0"/>
          </a:p>
          <a:p>
            <a:pPr eaLnBrk="1" hangingPunct="1"/>
            <a:r>
              <a:rPr lang="pt-BR" sz="2000" smtClean="0"/>
              <a:t>Nº de estabelecimentos- Fundamental - 1.458</a:t>
            </a:r>
          </a:p>
          <a:p>
            <a:pPr eaLnBrk="1" hangingPunct="1"/>
            <a:r>
              <a:rPr lang="pt-BR" sz="2000" smtClean="0"/>
              <a:t>Nº de estabelecimentos- Médio - 29</a:t>
            </a:r>
          </a:p>
          <a:p>
            <a:pPr eaLnBrk="1" hangingPunct="1"/>
            <a:r>
              <a:rPr lang="pt-BR" sz="2000" smtClean="0"/>
              <a:t>Nº de estabelecimentos – Superior - 3</a:t>
            </a:r>
          </a:p>
          <a:p>
            <a:pPr eaLnBrk="1" hangingPunct="1"/>
            <a:r>
              <a:rPr lang="pt-BR" sz="2000" smtClean="0"/>
              <a:t>Nº de matrículas Fundamental (2010) - 132.389</a:t>
            </a:r>
          </a:p>
          <a:p>
            <a:pPr eaLnBrk="1" hangingPunct="1"/>
            <a:r>
              <a:rPr lang="pt-BR" sz="2000" smtClean="0"/>
              <a:t>Nº matrículas Médio (2010) -15.602</a:t>
            </a:r>
          </a:p>
          <a:p>
            <a:pPr eaLnBrk="1" hangingPunct="1"/>
            <a:r>
              <a:rPr lang="pt-BR" sz="2000" smtClean="0"/>
              <a:t>Nº de matrículas Superior (2009) - 1.429</a:t>
            </a:r>
          </a:p>
          <a:p>
            <a:pPr eaLnBrk="1" hangingPunct="1"/>
            <a:r>
              <a:rPr lang="pt-BR" sz="2000" smtClean="0"/>
              <a:t>Nº docentes com formação - ensino fundamental completo (2006) - 158</a:t>
            </a:r>
          </a:p>
          <a:p>
            <a:pPr eaLnBrk="1" hangingPunct="1"/>
            <a:r>
              <a:rPr lang="pt-BR" sz="2000" smtClean="0"/>
              <a:t>Nº docentes com formação - ensino médio completo (2006) - 5.029</a:t>
            </a:r>
          </a:p>
          <a:p>
            <a:pPr eaLnBrk="1" hangingPunct="1"/>
            <a:r>
              <a:rPr lang="pt-BR" sz="2000" smtClean="0"/>
              <a:t>Nº docentes com formação – superior (2006) - 1.904</a:t>
            </a:r>
          </a:p>
          <a:p>
            <a:pPr eaLnBrk="1" hangingPunct="1"/>
            <a:r>
              <a:rPr lang="pt-BR" sz="2000" smtClean="0"/>
              <a:t>Nota IDEB 2009 -3,31</a:t>
            </a:r>
          </a:p>
          <a:p>
            <a:pPr eaLnBrk="1" hangingPunct="1"/>
            <a:r>
              <a:rPr lang="pt-BR" sz="2000" smtClean="0"/>
              <a:t>Gasto em educação/hab (R$) 2010 - 14,07</a:t>
            </a:r>
          </a:p>
          <a:p>
            <a:r>
              <a:rPr lang="pt-BR" sz="2000" smtClean="0"/>
              <a:t>Taxa de analfabetismo: 21% </a:t>
            </a:r>
          </a:p>
          <a:p>
            <a:pPr eaLnBrk="1" hangingPunct="1"/>
            <a:r>
              <a:rPr lang="pt-BR" sz="2000" smtClean="0"/>
              <a:t>Nº de municípios com o Ensino Fundamental municipalizado: 06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A porcentagem de matrículas por rede de ensino foi a seguinte: estadual –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6,1% e municipal – 93,9%. As matrículas efetivadas no ensino médio da Região, em 2010, corresponderam a 98,6% na esfera estadual e 1,4% da privada.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000" smtClean="0"/>
              <a:t>	Ao se considerar a formação dos professores que atuam no ensino básico o quadro não atende as exigências da LDBEN nº 9.394/96, no que diz respeito a exigência de formação superior dos professores do ensino básico. A distribuição dos docentes segundo a formação, em 2006, mostra a predominância de professores com ensino médio completo e superior, 71% e 27%, respectivamente. O município de Ponta de Pedras foi o que registrou o maior número de professores com o ensino fundamental completo. Os maiores contingentes de professores com formação superior foram registrados nos municípios de Breves, Portel e Soure.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199</Words>
  <Application>Microsoft Office PowerPoint</Application>
  <PresentationFormat>Apresentação na tela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Vunesp</cp:lastModifiedBy>
  <cp:revision>29</cp:revision>
  <dcterms:created xsi:type="dcterms:W3CDTF">2015-04-22T23:52:50Z</dcterms:created>
  <dcterms:modified xsi:type="dcterms:W3CDTF">2015-05-17T17:35:49Z</dcterms:modified>
</cp:coreProperties>
</file>