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450" r:id="rId3"/>
    <p:sldId id="454" r:id="rId4"/>
    <p:sldId id="459" r:id="rId5"/>
    <p:sldId id="453" r:id="rId6"/>
    <p:sldId id="456" r:id="rId7"/>
    <p:sldId id="455" r:id="rId8"/>
    <p:sldId id="460" r:id="rId9"/>
    <p:sldId id="457" r:id="rId10"/>
    <p:sldId id="448" r:id="rId11"/>
    <p:sldId id="462" r:id="rId12"/>
    <p:sldId id="449" r:id="rId13"/>
    <p:sldId id="461" r:id="rId14"/>
    <p:sldId id="45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e\Documents\SEDUC\SISPAE\sispae%202014%20workshop\Estat&#237;stic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e\Documents\SEDUC\SISPAE\sispae%202014%20workshop\Estat&#237;stica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sispae%202014\MATR&#205;CULA\Estat&#237;stic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e\Documents\SEDUC\SISPAE\sispae%202014%20workshop\Estat&#237;st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baseline="0">
                <a:solidFill>
                  <a:schemeClr val="bg1"/>
                </a:solidFill>
                <a:effectLst/>
              </a:rPr>
              <a:t>PARÁ: Ens. Regular - Nº de Funções Docentes com Nível Superior - 2013</a:t>
            </a:r>
            <a:endParaRPr lang="pt-BR" sz="1400">
              <a:solidFill>
                <a:schemeClr val="bg1"/>
              </a:solidFill>
            </a:endParaRPr>
          </a:p>
        </c:rich>
      </c:tx>
      <c:layout/>
      <c:overlay val="0"/>
      <c:spPr>
        <a:solidFill>
          <a:schemeClr val="tx1"/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Doc_Form!$A$15:$A$26</c:f>
              <c:strCache>
                <c:ptCount val="12"/>
                <c:pt idx="0">
                  <c:v>ARAGUAIA</c:v>
                </c:pt>
                <c:pt idx="1">
                  <c:v>BAIXO AMAZONAS</c:v>
                </c:pt>
                <c:pt idx="2">
                  <c:v>CARAJÁS</c:v>
                </c:pt>
                <c:pt idx="3">
                  <c:v>LAGO DE TUCURUÍ</c:v>
                </c:pt>
                <c:pt idx="4">
                  <c:v>MARAJÓ</c:v>
                </c:pt>
                <c:pt idx="5">
                  <c:v>METROPOLITANA </c:v>
                </c:pt>
                <c:pt idx="6">
                  <c:v>RIO CAETÉS</c:v>
                </c:pt>
                <c:pt idx="7">
                  <c:v>RIO CAPIM</c:v>
                </c:pt>
                <c:pt idx="8">
                  <c:v>RIO GUAMÁ</c:v>
                </c:pt>
                <c:pt idx="9">
                  <c:v>TAPAJÓS</c:v>
                </c:pt>
                <c:pt idx="10">
                  <c:v>TOCANTINS</c:v>
                </c:pt>
                <c:pt idx="11">
                  <c:v>XINGU </c:v>
                </c:pt>
              </c:strCache>
            </c:strRef>
          </c:cat>
          <c:val>
            <c:numRef>
              <c:f>Doc_Form!$H$15:$H$26</c:f>
              <c:numCache>
                <c:formatCode>_(* #,##0_);_(* \(#,##0\);_(* "-"_);_(@_)</c:formatCode>
                <c:ptCount val="12"/>
                <c:pt idx="0">
                  <c:v>2920</c:v>
                </c:pt>
                <c:pt idx="1">
                  <c:v>7609</c:v>
                </c:pt>
                <c:pt idx="2">
                  <c:v>4652</c:v>
                </c:pt>
                <c:pt idx="3">
                  <c:v>2713</c:v>
                </c:pt>
                <c:pt idx="4">
                  <c:v>4185</c:v>
                </c:pt>
                <c:pt idx="5">
                  <c:v>16375</c:v>
                </c:pt>
                <c:pt idx="6">
                  <c:v>4632</c:v>
                </c:pt>
                <c:pt idx="7">
                  <c:v>4691</c:v>
                </c:pt>
                <c:pt idx="8">
                  <c:v>5418</c:v>
                </c:pt>
                <c:pt idx="9">
                  <c:v>1913</c:v>
                </c:pt>
                <c:pt idx="10">
                  <c:v>6999</c:v>
                </c:pt>
                <c:pt idx="11">
                  <c:v>3057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07168"/>
        <c:axId val="36408704"/>
      </c:barChart>
      <c:catAx>
        <c:axId val="36407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pt-BR"/>
          </a:p>
        </c:txPr>
        <c:crossAx val="36408704"/>
        <c:crosses val="autoZero"/>
        <c:auto val="1"/>
        <c:lblAlgn val="ctr"/>
        <c:lblOffset val="100"/>
        <c:noMultiLvlLbl val="0"/>
      </c:catAx>
      <c:valAx>
        <c:axId val="3640870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6407168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pt-BR">
                <a:solidFill>
                  <a:schemeClr val="bg1"/>
                </a:solidFill>
              </a:rPr>
              <a:t>PARÁ:</a:t>
            </a:r>
            <a:r>
              <a:rPr lang="pt-BR" baseline="0">
                <a:solidFill>
                  <a:schemeClr val="bg1"/>
                </a:solidFill>
              </a:rPr>
              <a:t> Ens. Fundamental - Distorção Idade/Série - 2014</a:t>
            </a:r>
            <a:endParaRPr lang="pt-BR">
              <a:solidFill>
                <a:schemeClr val="bg1"/>
              </a:solidFill>
            </a:endParaRPr>
          </a:p>
        </c:rich>
      </c:tx>
      <c:layout/>
      <c:overlay val="0"/>
      <c:spPr>
        <a:solidFill>
          <a:schemeClr val="tx1"/>
        </a:solidFill>
      </c:spPr>
    </c:title>
    <c:autoTitleDeleted val="0"/>
    <c:plotArea>
      <c:layout>
        <c:manualLayout>
          <c:layoutTarget val="inner"/>
          <c:xMode val="edge"/>
          <c:yMode val="edge"/>
          <c:x val="3.1419806398215122E-2"/>
          <c:y val="7.0324146981627297E-2"/>
          <c:w val="0.96858019360178493"/>
          <c:h val="0.8056520851560221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'Ens. Fund - Distorção'!$A$14:$A$25</c:f>
              <c:strCache>
                <c:ptCount val="12"/>
                <c:pt idx="0">
                  <c:v>ARAGUAIA</c:v>
                </c:pt>
                <c:pt idx="1">
                  <c:v>BAIXO AMAZONAS</c:v>
                </c:pt>
                <c:pt idx="2">
                  <c:v>CARAJÁS</c:v>
                </c:pt>
                <c:pt idx="3">
                  <c:v>LAGO DE TUCURUÍ</c:v>
                </c:pt>
                <c:pt idx="4">
                  <c:v>MARAJÓ</c:v>
                </c:pt>
                <c:pt idx="5">
                  <c:v>METROPOLITANA </c:v>
                </c:pt>
                <c:pt idx="6">
                  <c:v>RIO CAETÉS</c:v>
                </c:pt>
                <c:pt idx="7">
                  <c:v>RIO CAPIM</c:v>
                </c:pt>
                <c:pt idx="8">
                  <c:v>RIO GUAMÁ</c:v>
                </c:pt>
                <c:pt idx="9">
                  <c:v>TAPAJÓS</c:v>
                </c:pt>
                <c:pt idx="10">
                  <c:v>TOCANTINS</c:v>
                </c:pt>
                <c:pt idx="11">
                  <c:v>XINGU </c:v>
                </c:pt>
              </c:strCache>
            </c:strRef>
          </c:cat>
          <c:val>
            <c:numRef>
              <c:f>'Ens. Fund - Distorção'!$B$14:$B$25</c:f>
              <c:numCache>
                <c:formatCode>_(* #,##0_);_(* \(#,##0\);_(* "-"_);_(@_)</c:formatCode>
                <c:ptCount val="12"/>
                <c:pt idx="0">
                  <c:v>29176.761964640991</c:v>
                </c:pt>
                <c:pt idx="1">
                  <c:v>56426.932951401934</c:v>
                </c:pt>
                <c:pt idx="2">
                  <c:v>40344.340440740772</c:v>
                </c:pt>
                <c:pt idx="3">
                  <c:v>32177.591506583354</c:v>
                </c:pt>
                <c:pt idx="4">
                  <c:v>75339.065482036211</c:v>
                </c:pt>
                <c:pt idx="5">
                  <c:v>78184.452501669235</c:v>
                </c:pt>
                <c:pt idx="6">
                  <c:v>39716.12728743894</c:v>
                </c:pt>
                <c:pt idx="7">
                  <c:v>54270.5564704629</c:v>
                </c:pt>
                <c:pt idx="8">
                  <c:v>45003.874876976392</c:v>
                </c:pt>
                <c:pt idx="9">
                  <c:v>20398.008402681975</c:v>
                </c:pt>
                <c:pt idx="10">
                  <c:v>73935.674765635951</c:v>
                </c:pt>
                <c:pt idx="11">
                  <c:v>35478.117703532153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76416"/>
        <c:axId val="36477952"/>
      </c:barChart>
      <c:catAx>
        <c:axId val="36476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pt-BR"/>
          </a:p>
        </c:txPr>
        <c:crossAx val="36477952"/>
        <c:crosses val="autoZero"/>
        <c:auto val="1"/>
        <c:lblAlgn val="ctr"/>
        <c:lblOffset val="100"/>
        <c:noMultiLvlLbl val="0"/>
      </c:catAx>
      <c:valAx>
        <c:axId val="3647795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6476416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/>
              <a:t>DISTORÇÃO </a:t>
            </a:r>
            <a:r>
              <a:rPr lang="pt-BR" sz="1800" dirty="0" smtClean="0"/>
              <a:t>SERIE/IDADE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aseline="0" dirty="0" smtClean="0"/>
              <a:t> </a:t>
            </a:r>
            <a:r>
              <a:rPr lang="pt-BR" sz="1800" baseline="0" dirty="0"/>
              <a:t>ENSINO </a:t>
            </a:r>
            <a:r>
              <a:rPr lang="pt-BR" sz="1800" baseline="0" dirty="0" smtClean="0"/>
              <a:t>MEDIO </a:t>
            </a:r>
            <a:endParaRPr lang="pt-BR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728086378680759E-2"/>
          <c:y val="0.21334495972182427"/>
          <c:w val="0.90226192816182815"/>
          <c:h val="0.730345994694546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'Ens. Médio - Distoração'!$C$20:$E$20</c:f>
              <c:numCache>
                <c:formatCode>_(* #,##0_);_(* \(#,##0\);_(* "-"_);_(@_)</c:formatCode>
                <c:ptCount val="3"/>
                <c:pt idx="0">
                  <c:v>5417.9536862745099</c:v>
                </c:pt>
                <c:pt idx="1">
                  <c:v>3938.6591666666664</c:v>
                </c:pt>
                <c:pt idx="2">
                  <c:v>3368.877261764706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94720"/>
        <c:axId val="36512896"/>
      </c:barChart>
      <c:catAx>
        <c:axId val="364947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512896"/>
        <c:crosses val="autoZero"/>
        <c:auto val="1"/>
        <c:lblAlgn val="ctr"/>
        <c:lblOffset val="100"/>
        <c:noMultiLvlLbl val="0"/>
      </c:catAx>
      <c:valAx>
        <c:axId val="3651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49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baseline="0">
                <a:solidFill>
                  <a:schemeClr val="bg1"/>
                </a:solidFill>
                <a:effectLst/>
              </a:rPr>
              <a:t>PARÁ: Ens. Médio - Distorção Idade/Série - 2014</a:t>
            </a:r>
            <a:endParaRPr lang="pt-BR" sz="140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9249647390691113"/>
          <c:y val="3.6781603869077183E-3"/>
        </c:manualLayout>
      </c:layout>
      <c:overlay val="0"/>
      <c:spPr>
        <a:solidFill>
          <a:schemeClr val="tx1"/>
        </a:solidFill>
      </c:spPr>
    </c:title>
    <c:autoTitleDeleted val="0"/>
    <c:plotArea>
      <c:layout>
        <c:manualLayout>
          <c:layoutTarget val="inner"/>
          <c:xMode val="edge"/>
          <c:yMode val="edge"/>
          <c:x val="5.4539938799198062E-3"/>
          <c:y val="7.7944444444444441E-2"/>
          <c:w val="0.96823070737502415"/>
          <c:h val="0.8146984543598716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800" b="1"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'Ens. Médio - Distoração'!$A$14:$A$25</c:f>
              <c:strCache>
                <c:ptCount val="12"/>
                <c:pt idx="0">
                  <c:v>ARAGUAIA</c:v>
                </c:pt>
                <c:pt idx="1">
                  <c:v>BAIXO AMAZONAS</c:v>
                </c:pt>
                <c:pt idx="2">
                  <c:v>CARAJÁS</c:v>
                </c:pt>
                <c:pt idx="3">
                  <c:v>LAGO DE TUCURUÍ</c:v>
                </c:pt>
                <c:pt idx="4">
                  <c:v>MARAJÓ</c:v>
                </c:pt>
                <c:pt idx="5">
                  <c:v>METROPOLITANA </c:v>
                </c:pt>
                <c:pt idx="6">
                  <c:v>RIO CAETÉS</c:v>
                </c:pt>
                <c:pt idx="7">
                  <c:v>RIO CAPIM</c:v>
                </c:pt>
                <c:pt idx="8">
                  <c:v>RIO GUAMÁ</c:v>
                </c:pt>
                <c:pt idx="9">
                  <c:v>TAPAJÓS</c:v>
                </c:pt>
                <c:pt idx="10">
                  <c:v>TOCANTINS</c:v>
                </c:pt>
                <c:pt idx="11">
                  <c:v>XINGU </c:v>
                </c:pt>
              </c:strCache>
            </c:strRef>
          </c:cat>
          <c:val>
            <c:numRef>
              <c:f>'Ens. Médio - Distoração'!$B$14:$B$25</c:f>
              <c:numCache>
                <c:formatCode>_(* #,##0_);_(* \(#,##0\);_(* "-"_);_(@_)</c:formatCode>
                <c:ptCount val="12"/>
                <c:pt idx="0">
                  <c:v>7147.0229071428575</c:v>
                </c:pt>
                <c:pt idx="1">
                  <c:v>17078.682979411766</c:v>
                </c:pt>
                <c:pt idx="2">
                  <c:v>14958.311751914749</c:v>
                </c:pt>
                <c:pt idx="3">
                  <c:v>5958.8664841269838</c:v>
                </c:pt>
                <c:pt idx="4">
                  <c:v>11999.93165</c:v>
                </c:pt>
                <c:pt idx="5">
                  <c:v>42256.375388583532</c:v>
                </c:pt>
                <c:pt idx="6">
                  <c:v>12725.490114705883</c:v>
                </c:pt>
                <c:pt idx="7">
                  <c:v>14603.128928571427</c:v>
                </c:pt>
                <c:pt idx="8">
                  <c:v>17726.440646997933</c:v>
                </c:pt>
                <c:pt idx="9">
                  <c:v>3975.7969121212127</c:v>
                </c:pt>
                <c:pt idx="10">
                  <c:v>18512.882868633707</c:v>
                </c:pt>
                <c:pt idx="11">
                  <c:v>6854.4228999999996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50528"/>
        <c:axId val="36552064"/>
      </c:barChart>
      <c:catAx>
        <c:axId val="36550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+mn-lt"/>
              </a:defRPr>
            </a:pPr>
            <a:endParaRPr lang="pt-BR"/>
          </a:p>
        </c:txPr>
        <c:crossAx val="36552064"/>
        <c:crosses val="autoZero"/>
        <c:auto val="1"/>
        <c:lblAlgn val="ctr"/>
        <c:lblOffset val="100"/>
        <c:noMultiLvlLbl val="0"/>
      </c:catAx>
      <c:valAx>
        <c:axId val="3655206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6550528"/>
        <c:crosses val="autoZero"/>
        <c:crossBetween val="between"/>
      </c:valAx>
      <c:spPr>
        <a:solidFill>
          <a:schemeClr val="bg2">
            <a:lumMod val="75000"/>
          </a:schemeClr>
        </a:solidFill>
      </c:spPr>
    </c:plotArea>
    <c:plotVisOnly val="1"/>
    <c:dispBlanksAs val="gap"/>
    <c:showDLblsOverMax val="0"/>
  </c:chart>
  <c:spPr>
    <a:solidFill>
      <a:schemeClr val="bg2">
        <a:lumMod val="75000"/>
      </a:schemeClr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0A08D-181E-45CF-A000-4C9941E3F799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792FC-1F9A-4548-803D-340A3F5236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18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7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Sistema Paraense de Avaliação Educacional</a:t>
            </a: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</a:t>
            </a:r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82911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490421" y="5157192"/>
            <a:ext cx="8476340" cy="1080112"/>
            <a:chOff x="403920" y="5157192"/>
            <a:chExt cx="8476340" cy="1080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391194" y="5301304"/>
              <a:ext cx="6489066" cy="936000"/>
              <a:chOff x="2391194" y="5301304"/>
              <a:chExt cx="6489066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533609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391194" y="5301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CaixaDeTexto 11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Belém –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abril 2015</a:t>
            </a:r>
            <a:endParaRPr lang="pt-BR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268760"/>
            <a:ext cx="7848872" cy="425776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40" y="6309319"/>
            <a:ext cx="8394920" cy="5141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36442" y="5601353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 (</a:t>
            </a:r>
            <a:r>
              <a:rPr lang="pt-BR" dirty="0"/>
              <a:t>Fonte:  SEDUC/SAEN/NUPPAE - Censo Escolar - 2013)</a:t>
            </a:r>
          </a:p>
        </p:txBody>
      </p:sp>
    </p:spTree>
    <p:extLst>
      <p:ext uri="{BB962C8B-B14F-4D97-AF65-F5344CB8AC3E}">
        <p14:creationId xmlns:p14="http://schemas.microsoft.com/office/powerpoint/2010/main" val="27483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93213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202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6093296"/>
            <a:ext cx="8229600" cy="615576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702659"/>
              </p:ext>
            </p:extLst>
          </p:nvPr>
        </p:nvGraphicFramePr>
        <p:xfrm>
          <a:off x="1259632" y="802809"/>
          <a:ext cx="6912768" cy="472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1008852" y="5558823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 (</a:t>
            </a:r>
            <a:r>
              <a:rPr lang="pt-BR" dirty="0"/>
              <a:t>Fonte:  SEDUC/SAEN/NUPPAE - Censo Escolar - 2013)</a:t>
            </a:r>
          </a:p>
        </p:txBody>
      </p:sp>
    </p:spTree>
    <p:extLst>
      <p:ext uri="{BB962C8B-B14F-4D97-AF65-F5344CB8AC3E}">
        <p14:creationId xmlns:p14="http://schemas.microsoft.com/office/powerpoint/2010/main" val="5154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658885"/>
              </p:ext>
            </p:extLst>
          </p:nvPr>
        </p:nvGraphicFramePr>
        <p:xfrm>
          <a:off x="-25816" y="0"/>
          <a:ext cx="916981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0790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71600" y="269033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MEC/INEP/EDUCACENSO - SEDUC/SAEN/NUPPAE - Censo Escolar – 2013</a:t>
            </a:r>
          </a:p>
          <a:p>
            <a:endParaRPr lang="pt-BR" dirty="0"/>
          </a:p>
          <a:p>
            <a:r>
              <a:rPr lang="pt-BR" dirty="0"/>
              <a:t>PERFIS REGIONAIS PARA ELABORAÇÃO DO PLANO PLURIANUAL 2012 – 2015</a:t>
            </a:r>
          </a:p>
        </p:txBody>
      </p:sp>
    </p:spTree>
    <p:extLst>
      <p:ext uri="{BB962C8B-B14F-4D97-AF65-F5344CB8AC3E}">
        <p14:creationId xmlns:p14="http://schemas.microsoft.com/office/powerpoint/2010/main" val="30653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sz="2400" b="1" dirty="0"/>
              <a:t>ESTADO DO PARÁ – </a:t>
            </a:r>
            <a:r>
              <a:rPr lang="pt-BR" sz="2400" b="1" dirty="0" smtClean="0"/>
              <a:t>AS 12 REGIÕES </a:t>
            </a:r>
            <a:r>
              <a:rPr lang="pt-BR" sz="2400" b="1" dirty="0"/>
              <a:t>DE INTEGRAÇÃO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4" name="Espaço Reservado para Conteúdo 3" descr="http://andersonmedeiros.files.wordpress.com/2012/01/qgis_re_int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" y="764704"/>
            <a:ext cx="9144000" cy="611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49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2656"/>
            <a:ext cx="5690847" cy="508125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80728"/>
            <a:ext cx="9144000" cy="58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Polo Bragança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600200"/>
            <a:ext cx="6984776" cy="4525963"/>
          </a:xfrm>
        </p:spPr>
        <p:txBody>
          <a:bodyPr/>
          <a:lstStyle/>
          <a:p>
            <a:r>
              <a:rPr lang="pt-BR" dirty="0"/>
              <a:t>Augusto Corrêa</a:t>
            </a:r>
          </a:p>
          <a:p>
            <a:r>
              <a:rPr lang="pt-BR" dirty="0"/>
              <a:t>Bragança </a:t>
            </a:r>
            <a:r>
              <a:rPr lang="pt-BR" dirty="0" smtClean="0"/>
              <a:t>- URE</a:t>
            </a:r>
            <a:endParaRPr lang="pt-BR" dirty="0"/>
          </a:p>
          <a:p>
            <a:r>
              <a:rPr lang="pt-BR" dirty="0"/>
              <a:t>Cachoeira do Piriá</a:t>
            </a:r>
          </a:p>
          <a:p>
            <a:r>
              <a:rPr lang="pt-BR" dirty="0" err="1" smtClean="0"/>
              <a:t>Traquateua</a:t>
            </a:r>
            <a:endParaRPr lang="pt-BR" dirty="0"/>
          </a:p>
          <a:p>
            <a:r>
              <a:rPr lang="pt-BR" dirty="0"/>
              <a:t>Viseu</a:t>
            </a:r>
          </a:p>
          <a:p>
            <a:r>
              <a:rPr lang="pt-BR" dirty="0"/>
              <a:t>SOME</a:t>
            </a:r>
          </a:p>
          <a:p>
            <a:r>
              <a:rPr lang="pt-BR" dirty="0"/>
              <a:t>Associação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835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36839"/>
            <a:ext cx="7211144" cy="85010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Caracterização da região  do rio Caeté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1845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A região de Integração do Rio </a:t>
            </a:r>
            <a:r>
              <a:rPr lang="pt-BR" sz="2000" dirty="0" smtClean="0"/>
              <a:t>Caeté é </a:t>
            </a:r>
            <a:r>
              <a:rPr lang="pt-BR" sz="2000" dirty="0"/>
              <a:t>constituída por </a:t>
            </a:r>
            <a:r>
              <a:rPr lang="pt-BR" sz="2000" dirty="0" smtClean="0"/>
              <a:t>15 </a:t>
            </a:r>
            <a:r>
              <a:rPr lang="pt-BR" sz="2000" dirty="0"/>
              <a:t>municípios;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Área </a:t>
            </a:r>
            <a:r>
              <a:rPr lang="pt-BR" sz="2000" dirty="0"/>
              <a:t>total </a:t>
            </a:r>
            <a:r>
              <a:rPr lang="pt-BR" sz="2000" dirty="0" smtClean="0"/>
              <a:t>-  16.492 km² (1,5%  do Estado)</a:t>
            </a:r>
            <a:endParaRPr lang="pt-BR" sz="20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2000" dirty="0" smtClean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smtClean="0"/>
              <a:t>População</a:t>
            </a:r>
            <a:r>
              <a:rPr lang="pt-BR" altLang="pt-BR" sz="2000" dirty="0"/>
              <a:t>: </a:t>
            </a:r>
            <a:r>
              <a:rPr lang="pt-BR" sz="2000" dirty="0" smtClean="0"/>
              <a:t>469.484   (6 % do Estado do Pará)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A População masculina predomina sobre a população feminina</a:t>
            </a:r>
            <a:endParaRPr lang="pt-BR" altLang="pt-BR" sz="20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smtClean="0"/>
              <a:t>Maior parte da população reside na parte urbana – 53,75%, Bragança é o mais  populoso.</a:t>
            </a:r>
            <a:endParaRPr lang="pt-BR" altLang="pt-BR" sz="20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2000" dirty="0" smtClean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smtClean="0"/>
              <a:t>A estrutura produtiva da região predomina a de serviços, seguido do agropecuário (lavoura, pesca, pecuária) e a indústria.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smtClean="0"/>
              <a:t>Polo pesqueiro  com destaque para Bragança, São  João  de Pirabas e Viseu.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No </a:t>
            </a:r>
            <a:r>
              <a:rPr lang="pt-BR" sz="2000" dirty="0"/>
              <a:t>extrativo mineral destaque para a produção de </a:t>
            </a:r>
            <a:r>
              <a:rPr lang="pt-BR" sz="2000" b="1" dirty="0"/>
              <a:t>calcário </a:t>
            </a:r>
            <a:r>
              <a:rPr lang="pt-BR" sz="2000" dirty="0"/>
              <a:t>(Capanema) e </a:t>
            </a:r>
            <a:r>
              <a:rPr lang="pt-BR" sz="2000" b="1" dirty="0"/>
              <a:t>fosfato </a:t>
            </a:r>
            <a:r>
              <a:rPr lang="pt-BR" sz="2000" dirty="0"/>
              <a:t>(Bonito</a:t>
            </a:r>
            <a:r>
              <a:rPr lang="pt-BR" sz="2000" dirty="0" smtClean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 smtClean="0"/>
              <a:t>A região  apresenta 2º </a:t>
            </a:r>
            <a:r>
              <a:rPr lang="pt-BR" sz="2000" dirty="0"/>
              <a:t>maior taxa de analfabetismo  do Pará,  representando  </a:t>
            </a:r>
            <a:r>
              <a:rPr lang="pt-BR" sz="2000" b="1" dirty="0"/>
              <a:t>20% </a:t>
            </a:r>
            <a:r>
              <a:rPr lang="pt-BR" sz="2000" dirty="0"/>
              <a:t>do </a:t>
            </a:r>
            <a:r>
              <a:rPr lang="pt-BR" sz="2000" dirty="0" smtClean="0"/>
              <a:t>Estado. </a:t>
            </a:r>
            <a:r>
              <a:rPr lang="pt-BR" sz="1600" dirty="0" smtClean="0"/>
              <a:t>            </a:t>
            </a:r>
          </a:p>
          <a:p>
            <a:pPr marL="0" indent="0">
              <a:buNone/>
            </a:pPr>
            <a:r>
              <a:rPr lang="pt-BR" sz="1600" dirty="0" smtClean="0"/>
              <a:t>                                                                                                                                                                                              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(</a:t>
            </a:r>
            <a:r>
              <a:rPr lang="pt-BR" sz="1600" dirty="0" smtClean="0"/>
              <a:t>Fonte</a:t>
            </a:r>
            <a:r>
              <a:rPr lang="pt-BR" sz="1600" dirty="0"/>
              <a:t>: censo demográfico 2010)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0" y="6309319"/>
            <a:ext cx="8394920" cy="5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0736" y="260648"/>
            <a:ext cx="8229600" cy="922114"/>
          </a:xfrm>
        </p:spPr>
        <p:txBody>
          <a:bodyPr/>
          <a:lstStyle/>
          <a:p>
            <a:r>
              <a:rPr lang="pt-BR" sz="3200" dirty="0" smtClean="0"/>
              <a:t>Aspectos da Educação na região 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755576" y="1772816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Nº de Estabelecimentos </a:t>
            </a:r>
            <a:r>
              <a:rPr lang="pt-BR" sz="2000" dirty="0" smtClean="0"/>
              <a:t>ensino Fundamental </a:t>
            </a:r>
            <a:r>
              <a:rPr lang="pt-BR" sz="2000" dirty="0"/>
              <a:t>- 826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Nº de Estabelecimentos </a:t>
            </a:r>
            <a:r>
              <a:rPr lang="pt-BR" sz="2000" dirty="0" smtClean="0"/>
              <a:t> ensino Médio </a:t>
            </a:r>
            <a:r>
              <a:rPr lang="pt-BR" sz="2000" dirty="0"/>
              <a:t>- 45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Nº de Estabelecimentos </a:t>
            </a:r>
            <a:r>
              <a:rPr lang="pt-BR" sz="2000" dirty="0" smtClean="0"/>
              <a:t> ensino  Superior </a:t>
            </a:r>
            <a:r>
              <a:rPr lang="pt-BR" sz="2000" dirty="0"/>
              <a:t>- </a:t>
            </a:r>
            <a:r>
              <a:rPr lang="pt-BR" sz="2000" dirty="0" smtClean="0"/>
              <a:t>2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Nota IDEB 2009 </a:t>
            </a:r>
            <a:r>
              <a:rPr lang="pt-BR" sz="2000" dirty="0" smtClean="0"/>
              <a:t>- 3,17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Em </a:t>
            </a:r>
            <a:r>
              <a:rPr lang="pt-BR" sz="2000" dirty="0"/>
              <a:t>2009, </a:t>
            </a:r>
            <a:r>
              <a:rPr lang="pt-BR" sz="2000" dirty="0" smtClean="0"/>
              <a:t>foram realizadas </a:t>
            </a:r>
            <a:r>
              <a:rPr lang="pt-BR" sz="2000" dirty="0"/>
              <a:t>1.936 matrículas nas duas instituições de ensino superior instaladas na Região </a:t>
            </a:r>
            <a:r>
              <a:rPr lang="pt-BR" sz="2000" dirty="0" smtClean="0"/>
              <a:t>– localizados </a:t>
            </a:r>
            <a:r>
              <a:rPr lang="pt-BR" sz="2000" dirty="0"/>
              <a:t>em </a:t>
            </a:r>
            <a:r>
              <a:rPr lang="pt-BR" sz="2000" dirty="0" smtClean="0"/>
              <a:t>Bragança;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A </a:t>
            </a:r>
            <a:r>
              <a:rPr lang="pt-BR" sz="2000" dirty="0"/>
              <a:t>UFPA mantém os </a:t>
            </a:r>
            <a:r>
              <a:rPr lang="pt-BR" sz="2000" dirty="0" smtClean="0"/>
              <a:t>cursos de licenciatura </a:t>
            </a:r>
            <a:r>
              <a:rPr lang="pt-BR" sz="2000" dirty="0"/>
              <a:t>em Matemática, Pedagogia e Biologia, e o curso de engenharia de pesca</a:t>
            </a:r>
            <a:r>
              <a:rPr lang="pt-BR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 </a:t>
            </a:r>
            <a:r>
              <a:rPr lang="pt-BR" sz="2000" dirty="0"/>
              <a:t>O </a:t>
            </a:r>
            <a:r>
              <a:rPr lang="pt-BR" sz="2000" dirty="0" smtClean="0"/>
              <a:t>IFPA oferece </a:t>
            </a:r>
            <a:r>
              <a:rPr lang="pt-BR" sz="2000" dirty="0"/>
              <a:t>os cursos técnicos em Pesca, Aquicultura, Informática, Edificações e Guia Turístico, </a:t>
            </a:r>
            <a:r>
              <a:rPr lang="pt-BR" sz="2000" dirty="0" smtClean="0"/>
              <a:t>e a licenciatura </a:t>
            </a:r>
            <a:r>
              <a:rPr lang="pt-BR" sz="2000" dirty="0"/>
              <a:t>em Física.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( </a:t>
            </a:r>
            <a:r>
              <a:rPr lang="pt-BR" sz="1600" dirty="0" smtClean="0"/>
              <a:t>Fonte: censo demográfico 2010)</a:t>
            </a:r>
            <a:endParaRPr lang="pt-BR" sz="1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0" y="6309319"/>
            <a:ext cx="8394920" cy="5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200" dirty="0"/>
              <a:t>Aspectos da Educação </a:t>
            </a:r>
            <a:r>
              <a:rPr lang="pt-BR" sz="3200" dirty="0" smtClean="0"/>
              <a:t>na </a:t>
            </a:r>
            <a:r>
              <a:rPr lang="pt-BR" sz="3200" dirty="0"/>
              <a:t>região </a:t>
            </a:r>
            <a:r>
              <a:rPr lang="pt-BR" sz="3200" dirty="0" smtClean="0"/>
              <a:t>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73295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pt-BR" sz="3800" dirty="0"/>
          </a:p>
          <a:p>
            <a:endParaRPr lang="pt-BR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Nº </a:t>
            </a: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de Escolas Estaduais –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Nº de matriculas no Estado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– 42.619 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Nº de Escolas Municipais –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714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Nº de matriculas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na região  – 93.312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Nº </a:t>
            </a: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Docentes com formação - ensino fundamental completo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Nº Docentes com formação - ensino médio completo –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Nº Docentes com formação - ensino médio magistério –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1045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Nº Docentes com formação ens. med. norm./mag. espec. indígena -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Nº Docentes com formação  superior –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4.632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800" dirty="0" smtClean="0"/>
              <a:t>                                                                          </a:t>
            </a:r>
          </a:p>
          <a:p>
            <a:pPr marL="0" indent="0">
              <a:buNone/>
            </a:pPr>
            <a:r>
              <a:rPr lang="pt-BR" sz="3500" dirty="0" smtClean="0"/>
              <a:t>                        </a:t>
            </a:r>
          </a:p>
          <a:p>
            <a:pPr marL="0" indent="0">
              <a:buNone/>
            </a:pPr>
            <a:endParaRPr lang="pt-BR" sz="3500" dirty="0"/>
          </a:p>
          <a:p>
            <a:pPr marL="0" indent="0">
              <a:buNone/>
            </a:pPr>
            <a:r>
              <a:rPr lang="pt-BR" sz="3500" dirty="0" smtClean="0"/>
              <a:t>                                                                                     </a:t>
            </a:r>
            <a:r>
              <a:rPr lang="pt-BR" sz="3400" dirty="0"/>
              <a:t>(</a:t>
            </a:r>
            <a:r>
              <a:rPr lang="pt-BR" sz="4900" dirty="0"/>
              <a:t>Fonte:  SEDUC/SAEN/NUPPAE - Censo Escolar - 2013)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0" y="6309319"/>
            <a:ext cx="8394920" cy="5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196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001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0045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621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4604</TotalTime>
  <Words>460</Words>
  <Application>Microsoft Office PowerPoint</Application>
  <PresentationFormat>Apresentação na tela (4:3)</PresentationFormat>
  <Paragraphs>63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Tema do Office</vt:lpstr>
      <vt:lpstr>think-cell Slide</vt:lpstr>
      <vt:lpstr>   SisPAE – Sistema Paraense de Avaliação Educacional  Resultados SisPAE 2014   </vt:lpstr>
      <vt:lpstr>ESTADO DO PARÁ – AS 12 REGIÕES DE INTEGRAÇÃO </vt:lpstr>
      <vt:lpstr>Apresentação do PowerPoint</vt:lpstr>
      <vt:lpstr>Polo Bragança</vt:lpstr>
      <vt:lpstr>Caracterização da região  do rio Caeté </vt:lpstr>
      <vt:lpstr>Aspectos da Educação na região </vt:lpstr>
      <vt:lpstr>Aspectos da Educação na região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Fundação Vunesp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SARESP Ciências e Ciências da Natureza Elaboração de itens</dc:title>
  <dc:creator>Vunesp</dc:creator>
  <cp:lastModifiedBy>Vunesp</cp:lastModifiedBy>
  <cp:revision>410</cp:revision>
  <dcterms:created xsi:type="dcterms:W3CDTF">2015-02-24T13:33:29Z</dcterms:created>
  <dcterms:modified xsi:type="dcterms:W3CDTF">2015-05-11T19:18:25Z</dcterms:modified>
</cp:coreProperties>
</file>