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C3374-16BE-42C3-A67B-54ADA0070B24}" type="datetimeFigureOut">
              <a:rPr lang="pt-BR"/>
              <a:pPr>
                <a:defRPr/>
              </a:pPr>
              <a:t>05/05/2015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E2F4E-FE3C-4165-8612-1A88FF3CFD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28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B8449-F993-44E1-9B7A-0B0CE7BF247A}" type="datetimeFigureOut">
              <a:rPr lang="pt-BR"/>
              <a:pPr>
                <a:defRPr/>
              </a:pPr>
              <a:t>05/05/2015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310DE-C8E4-4214-9634-B6A60B24AC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21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B8F03-8896-4B45-918C-3FF8D72369F8}" type="datetimeFigureOut">
              <a:rPr lang="pt-BR"/>
              <a:pPr>
                <a:defRPr/>
              </a:pPr>
              <a:t>05/05/2015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A85CE-D3F2-4C40-9777-E37DA8CE46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05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86DB-74C8-4756-B851-3376C6E13BD3}" type="datetimeFigureOut">
              <a:rPr lang="pt-BR"/>
              <a:pPr>
                <a:defRPr/>
              </a:pPr>
              <a:t>05/05/2015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0890-FCFA-45FE-9AC0-8E3B161E6F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60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CEE0A-EE06-42A4-985A-842A1D015BB4}" type="datetimeFigureOut">
              <a:rPr lang="pt-BR"/>
              <a:pPr>
                <a:defRPr/>
              </a:pPr>
              <a:t>05/05/2015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F8B25-39FA-49ED-99D0-90126485A3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69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B5333-E0F1-4309-A33F-3D37FCC4E134}" type="datetimeFigureOut">
              <a:rPr lang="pt-BR"/>
              <a:pPr>
                <a:defRPr/>
              </a:pPr>
              <a:t>05/05/2015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157AC-B179-4E26-94FE-F488C88FE0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3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66BD1-469C-41D4-B928-7CD6CB625614}" type="datetimeFigureOut">
              <a:rPr lang="pt-BR"/>
              <a:pPr>
                <a:defRPr/>
              </a:pPr>
              <a:t>05/05/2015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1861-D7D2-4093-964D-12A482711B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67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638B-CD58-424A-968B-BEB7FE524216}" type="datetimeFigureOut">
              <a:rPr lang="pt-BR"/>
              <a:pPr>
                <a:defRPr/>
              </a:pPr>
              <a:t>05/05/2015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824E5-D3DC-4EA5-9183-A2AFF2B01D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643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09DA8-DC67-407A-9AAF-F978EB96D85D}" type="datetimeFigureOut">
              <a:rPr lang="pt-BR"/>
              <a:pPr>
                <a:defRPr/>
              </a:pPr>
              <a:t>05/05/2015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CEA69-3720-4389-8D00-396B50A065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49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ECDBA-DE23-419E-A299-EECFB6BC22BE}" type="datetimeFigureOut">
              <a:rPr lang="pt-BR"/>
              <a:pPr>
                <a:defRPr/>
              </a:pPr>
              <a:t>05/05/2015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A27F8-87E3-4016-8FA2-149C01F172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8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8A351-8A95-47AC-BF1D-A95E79977E45}" type="datetimeFigureOut">
              <a:rPr lang="pt-BR"/>
              <a:pPr>
                <a:defRPr/>
              </a:pPr>
              <a:t>05/05/2015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25FF4-7B7C-4FFF-B491-C469E69A64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8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347F42-BABC-44EC-BB7E-E19E9FE8A9FD}" type="datetimeFigureOut">
              <a:rPr lang="pt-BR"/>
              <a:pPr>
                <a:defRPr/>
              </a:pPr>
              <a:t>05/05/2015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2212EB-7CA7-4366-977C-B9EBDF5F13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 txBox="1">
            <a:spLocks noGrp="1"/>
          </p:cNvSpPr>
          <p:nvPr>
            <p:ph type="subTitle" idx="1"/>
          </p:nvPr>
        </p:nvSpPr>
        <p:spPr>
          <a:xfrm>
            <a:off x="1476375" y="981075"/>
            <a:ext cx="6264275" cy="3024188"/>
          </a:xfr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000" dirty="0" smtClean="0">
                <a:solidFill>
                  <a:srgbClr val="C00000"/>
                </a:solidFill>
              </a:rPr>
              <a:t/>
            </a:r>
            <a:br>
              <a:rPr lang="pt-BR" sz="4000" dirty="0" smtClean="0">
                <a:solidFill>
                  <a:srgbClr val="C00000"/>
                </a:solidFill>
              </a:rPr>
            </a:br>
            <a:r>
              <a:rPr lang="pt-BR" dirty="0" smtClean="0">
                <a:solidFill>
                  <a:srgbClr val="C00000"/>
                </a:solidFill>
              </a:rPr>
              <a:t/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b="1" i="1" dirty="0" smtClean="0">
                <a:solidFill>
                  <a:srgbClr val="C00000"/>
                </a:solidFill>
              </a:rPr>
              <a:t>O ESTADO DO PARÁ, O SISPAE E AS REGIÕES DE INTEGRAÇÃO</a:t>
            </a:r>
            <a:endParaRPr lang="pt-BR" b="1" i="1" dirty="0">
              <a:solidFill>
                <a:srgbClr val="C00000"/>
              </a:solidFill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04665"/>
            <a:ext cx="15287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476103"/>
            <a:ext cx="16478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348021"/>
            <a:ext cx="9715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5404665"/>
            <a:ext cx="1417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6" descr="logo_vunes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76103"/>
            <a:ext cx="216058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2210250" y="6362164"/>
            <a:ext cx="691276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Itaituba – maio 2015</a:t>
            </a:r>
            <a:endParaRPr lang="pt-BR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533400"/>
            <a:ext cx="8207375" cy="5934075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769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2000" b="1" smtClean="0"/>
              <a:t>A REGIÃO</a:t>
            </a:r>
          </a:p>
          <a:p>
            <a:pPr algn="just" eaLnBrk="1" hangingPunct="1"/>
            <a:r>
              <a:rPr lang="pt-BR" sz="2000" smtClean="0"/>
              <a:t>Nº de municípios: 06</a:t>
            </a:r>
          </a:p>
          <a:p>
            <a:pPr algn="just" eaLnBrk="1" hangingPunct="1"/>
            <a:r>
              <a:rPr lang="pt-BR" sz="2000" smtClean="0"/>
              <a:t>População: 244.492 mil hab. </a:t>
            </a:r>
          </a:p>
          <a:p>
            <a:pPr algn="just" eaLnBrk="1" hangingPunct="1"/>
            <a:r>
              <a:rPr lang="pt-BR" sz="2000" smtClean="0"/>
              <a:t>Área territorial: 189,612 km² </a:t>
            </a:r>
          </a:p>
          <a:p>
            <a:pPr algn="just" eaLnBrk="1" hangingPunct="1"/>
            <a:r>
              <a:rPr lang="pt-BR" sz="2000" smtClean="0"/>
              <a:t>Destaca-se na extração de ouro com Itaituba. </a:t>
            </a:r>
          </a:p>
          <a:p>
            <a:pPr algn="just" eaLnBrk="1" hangingPunct="1"/>
            <a:r>
              <a:rPr lang="pt-BR" sz="2000" smtClean="0"/>
              <a:t>Destaque para a extração de calcário, principal insumo da indústria de cimento em Itaituba. </a:t>
            </a:r>
          </a:p>
          <a:p>
            <a:pPr algn="just" eaLnBrk="1" hangingPunct="1"/>
            <a:r>
              <a:rPr lang="pt-BR" sz="2000" smtClean="0"/>
              <a:t>4ª na produção de banana, 2ª no cultivo de arroz. </a:t>
            </a:r>
          </a:p>
          <a:p>
            <a:pPr algn="just" eaLnBrk="1" hangingPunct="1"/>
            <a:r>
              <a:rPr lang="pt-BR" sz="2000" smtClean="0"/>
              <a:t>5ª produção bovina. </a:t>
            </a:r>
          </a:p>
          <a:p>
            <a:pPr algn="just" eaLnBrk="1" hangingPunct="1"/>
            <a:r>
              <a:rPr lang="pt-BR" sz="2000" smtClean="0"/>
              <a:t>Potencial atividade madeireira. </a:t>
            </a:r>
          </a:p>
          <a:p>
            <a:pPr algn="just" eaLnBrk="1" hangingPunct="1"/>
            <a:r>
              <a:rPr lang="pt-BR" sz="2000" smtClean="0"/>
              <a:t>7ª região com a maior taxa de analfabetismo de 15 anos ou mais. </a:t>
            </a:r>
          </a:p>
          <a:p>
            <a:pPr algn="just" eaLnBrk="1" hangingPunct="1"/>
            <a:r>
              <a:rPr lang="pt-BR" sz="2000" smtClean="0"/>
              <a:t>8ª no </a:t>
            </a:r>
            <a:r>
              <a:rPr lang="pt-BR" sz="2000" i="1" smtClean="0"/>
              <a:t>ranking da pobreza no Pará. </a:t>
            </a:r>
          </a:p>
          <a:p>
            <a:pPr algn="just" eaLnBrk="1" hangingPunct="1"/>
            <a:r>
              <a:rPr lang="pt-BR" sz="2000" smtClean="0"/>
              <a:t>1ª maior taxa de mortalidade infantil do Pará. </a:t>
            </a:r>
          </a:p>
          <a:p>
            <a:pPr eaLnBrk="1" hangingPunct="1">
              <a:buFont typeface="Arial" charset="0"/>
              <a:buNone/>
            </a:pPr>
            <a:endParaRPr lang="pt-BR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sz="2000" smtClean="0"/>
              <a:t>	</a:t>
            </a:r>
            <a:r>
              <a:rPr lang="pt-BR" sz="2000" b="1" smtClean="0"/>
              <a:t>GESTÃO ADMINISTRATIVA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Com base na estrutura e operacionalização dos órgãos ambientais presentes na Região com a finalidade de implementar ações que visem reduzir os impactos ambientais, 16% dos municípios possuem alta capacidade de gestão ambiental. Jacareacanga possui média capacidade de gestão e Aveiro, Novo Progresso, Rurópolis e Trairão possuem baixa capacidade de gestão (Perfil da Gestão Ambiental- IDESP/2010) (Perfil da Gestão Ambiental- IDESP/2010).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A maior parcela da população dessa Região está concentrada no município de Itaituba, seguida Rurópolis, Novo Progresso , Trairão , Aveiro e Jacareaganga.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3375"/>
            <a:ext cx="8362950" cy="61198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2000" b="1" smtClean="0"/>
              <a:t>ECONOMIA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Na estrutura produtiva da Região, o setor preponderante foi o de Serviços, seguido da Indústria e do Agropecuário. Nesses setores destacam-se as atividades econômicas relacionadas à pecuária, lavoura, indústria de transformação e o comércio. A capacidade de geração do PIB da Região está concentrada nos municípios de Itaituba e Novo Progresso.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Dos empregados, 55,5% são homens e 44,5% mulheres. A escolaridade mais frequente dos que desempenham atividades no mercado de trabalho formal é 41,5% com ensino médio completo e 33% ensino fundamental completo. Com formação além do ensino médio completo são 14,9% e os que têm formação de até o 5ª ano do ensino fundamental são 10,8% do mercado de trabalho.</a:t>
            </a:r>
          </a:p>
          <a:p>
            <a:pPr algn="just" eaLnBrk="1" hangingPunct="1">
              <a:buFont typeface="Arial" charset="0"/>
              <a:buNone/>
            </a:pPr>
            <a:endParaRPr lang="pt-BR" sz="2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813"/>
            <a:ext cx="8291513" cy="6048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2000" b="1" smtClean="0"/>
              <a:t>EDUCAÇÃO</a:t>
            </a:r>
          </a:p>
          <a:p>
            <a:pPr eaLnBrk="1" hangingPunct="1">
              <a:buFont typeface="Arial" charset="0"/>
              <a:buNone/>
            </a:pPr>
            <a:endParaRPr lang="pt-BR" sz="2000" smtClean="0"/>
          </a:p>
          <a:p>
            <a:pPr eaLnBrk="1" hangingPunct="1"/>
            <a:r>
              <a:rPr lang="pt-BR" sz="2000" smtClean="0"/>
              <a:t>Nº de estabelecimentos- Fundamental (2009) - 421</a:t>
            </a:r>
          </a:p>
          <a:p>
            <a:pPr eaLnBrk="1" hangingPunct="1"/>
            <a:r>
              <a:rPr lang="pt-BR" sz="2000" smtClean="0"/>
              <a:t>Nº de estabelecimentos- Médio (2009) -17</a:t>
            </a:r>
          </a:p>
          <a:p>
            <a:pPr eaLnBrk="1" hangingPunct="1"/>
            <a:r>
              <a:rPr lang="pt-BR" sz="2000" smtClean="0"/>
              <a:t>Nº de estabelecimentos – Superior (2009) - 2</a:t>
            </a:r>
          </a:p>
          <a:p>
            <a:pPr eaLnBrk="1" hangingPunct="1"/>
            <a:r>
              <a:rPr lang="pt-BR" sz="2000" smtClean="0"/>
              <a:t>Nº de matriculas Fundamental (2009) - 44.011</a:t>
            </a:r>
          </a:p>
          <a:p>
            <a:pPr eaLnBrk="1" hangingPunct="1"/>
            <a:r>
              <a:rPr lang="pt-BR" sz="2000" smtClean="0"/>
              <a:t>Nº de matrículas Médio (2009) - 7.574</a:t>
            </a:r>
          </a:p>
          <a:p>
            <a:pPr eaLnBrk="1" hangingPunct="1"/>
            <a:r>
              <a:rPr lang="pt-BR" sz="2000" smtClean="0"/>
              <a:t>Nº de matrículas Superior (2009) - 1.887</a:t>
            </a:r>
          </a:p>
          <a:p>
            <a:pPr eaLnBrk="1" hangingPunct="1"/>
            <a:r>
              <a:rPr lang="pt-BR" sz="2000" smtClean="0"/>
              <a:t>Nº docentes com formação - ensino fundamental completo (2006) -102</a:t>
            </a:r>
          </a:p>
          <a:p>
            <a:pPr eaLnBrk="1" hangingPunct="1"/>
            <a:r>
              <a:rPr lang="pt-BR" sz="2000" smtClean="0"/>
              <a:t>Nº docentes com formação - ensino médio completo (2006) - 1.897</a:t>
            </a:r>
          </a:p>
          <a:p>
            <a:pPr eaLnBrk="1" hangingPunct="1"/>
            <a:r>
              <a:rPr lang="pt-BR" sz="2000" smtClean="0"/>
              <a:t>Nº docentes com formação – superior (2006) - 1.167</a:t>
            </a:r>
          </a:p>
          <a:p>
            <a:pPr eaLnBrk="1" hangingPunct="1"/>
            <a:r>
              <a:rPr lang="pt-BR" sz="2000" smtClean="0"/>
              <a:t>Nota IDEB 2009 -3,40</a:t>
            </a:r>
          </a:p>
          <a:p>
            <a:pPr eaLnBrk="1" hangingPunct="1"/>
            <a:r>
              <a:rPr lang="pt-BR" sz="2000" smtClean="0"/>
              <a:t>Gasto em Educação/hab (R$) 2010 22,03</a:t>
            </a:r>
          </a:p>
          <a:p>
            <a:pPr eaLnBrk="1" hangingPunct="1"/>
            <a:r>
              <a:rPr lang="pt-BR" sz="2000" smtClean="0"/>
              <a:t>Nº de municípios com o Ensino Fundamental municipalizado: 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7693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Para atender a demanda por vagas no ensino médio a Região conta com 17 estabelecimentos de ensino, em sua maioria da rede pública estadual 6 de ensino. O município de Itaituba apresenta o maior contingente de alunos matriculados no ensino básico.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A combinação das variáveis relacionadas ao avanço escolar do aluno no sistema de ensino básico nacional e o desempenho nas avaliações mostra que as escolas com elevado índice de reprovação e baixos escores nas provas de avaliação terão de desenvolver práticas pedagógicas capazes de formar alunos habilitados nos conteúdos do ensino básico.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03912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pt-BR" sz="2000" b="1" dirty="0" smtClean="0"/>
              <a:t>Referência Consultada</a:t>
            </a:r>
          </a:p>
          <a:p>
            <a:pPr algn="just">
              <a:buFont typeface="Arial" charset="0"/>
              <a:buNone/>
            </a:pPr>
            <a:r>
              <a:rPr lang="pt-BR" sz="2000" dirty="0" smtClean="0"/>
              <a:t>	Secretaria de Integração do Estado do Pará</a:t>
            </a:r>
          </a:p>
          <a:p>
            <a:pPr algn="just">
              <a:buFont typeface="Arial" charset="0"/>
              <a:buNone/>
            </a:pPr>
            <a:endParaRPr lang="pt-BR" sz="2000" b="1" dirty="0" smtClean="0"/>
          </a:p>
          <a:p>
            <a:pPr algn="just">
              <a:buFont typeface="Arial" charset="0"/>
              <a:buNone/>
            </a:pPr>
            <a:r>
              <a:rPr lang="pt-BR" sz="2000" dirty="0" smtClean="0"/>
              <a:t>	Secretaria de Estado de Planejamento/Plano Plurianual 2016 – 2019/Documento de Referência para a Elaboração do PPA 2016 – 2019.</a:t>
            </a:r>
          </a:p>
          <a:p>
            <a:pPr algn="just">
              <a:buFont typeface="Arial" charset="0"/>
              <a:buNone/>
            </a:pPr>
            <a:endParaRPr lang="pt-BR" dirty="0" smtClean="0"/>
          </a:p>
          <a:p>
            <a:pPr algn="just">
              <a:buFont typeface="Arial" charset="0"/>
              <a:buNone/>
            </a:pPr>
            <a:r>
              <a:rPr lang="pt-BR" sz="2000" dirty="0" smtClean="0"/>
              <a:t>	Diagnóstico Socioeconômico e Ambiental da Região de Integração do Tapajós. FAPESPA – Fundação Amazônia de Amparo a Estudos e Pesquisas do Pará.</a:t>
            </a:r>
          </a:p>
          <a:p>
            <a:pPr algn="just">
              <a:buFont typeface="Arial" charset="0"/>
              <a:buNone/>
            </a:pPr>
            <a:endParaRPr lang="pt-BR" sz="2000" dirty="0" smtClean="0"/>
          </a:p>
          <a:p>
            <a:pPr>
              <a:buFont typeface="Arial" charset="0"/>
              <a:buNone/>
            </a:pPr>
            <a:r>
              <a:rPr lang="pt-BR" sz="2000" smtClean="0"/>
              <a:t>	www.sepof.pa.gov.br. </a:t>
            </a:r>
            <a:r>
              <a:rPr lang="pt-BR" sz="2000" dirty="0" smtClean="0"/>
              <a:t>Acesso em 18/04/2015.</a:t>
            </a:r>
          </a:p>
          <a:p>
            <a:pPr algn="r">
              <a:buFont typeface="Arial" charset="0"/>
              <a:buNone/>
            </a:pPr>
            <a:endParaRPr lang="pt-BR" sz="2000" dirty="0" smtClean="0"/>
          </a:p>
          <a:p>
            <a:pPr algn="r">
              <a:buFont typeface="Arial" charset="0"/>
              <a:buNone/>
            </a:pPr>
            <a:endParaRPr lang="pt-BR" sz="2000" dirty="0" smtClean="0"/>
          </a:p>
          <a:p>
            <a:pPr algn="r">
              <a:buFont typeface="Arial" charset="0"/>
              <a:buNone/>
            </a:pPr>
            <a:r>
              <a:rPr lang="pt-BR" sz="2000" dirty="0" smtClean="0"/>
              <a:t>Diretoria de Educação Infantil e Ensino Fundamental/ SEDUC.</a:t>
            </a:r>
          </a:p>
          <a:p>
            <a:pPr algn="r">
              <a:buFont typeface="Arial" charset="0"/>
              <a:buNone/>
            </a:pPr>
            <a:r>
              <a:rPr lang="pt-BR" sz="2000" dirty="0" smtClean="0"/>
              <a:t>Contato: (91) 32015164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216</Words>
  <Application>Microsoft Office PowerPoint</Application>
  <PresentationFormat>Apresentação na tela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Vunesp</cp:lastModifiedBy>
  <cp:revision>19</cp:revision>
  <dcterms:created xsi:type="dcterms:W3CDTF">2015-04-23T10:26:49Z</dcterms:created>
  <dcterms:modified xsi:type="dcterms:W3CDTF">2015-05-05T14:58:30Z</dcterms:modified>
</cp:coreProperties>
</file>