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04"/>
  </p:notesMasterIdLst>
  <p:sldIdLst>
    <p:sldId id="257" r:id="rId3"/>
    <p:sldId id="547" r:id="rId4"/>
    <p:sldId id="548" r:id="rId5"/>
    <p:sldId id="551" r:id="rId6"/>
    <p:sldId id="549" r:id="rId7"/>
    <p:sldId id="550" r:id="rId8"/>
    <p:sldId id="552" r:id="rId9"/>
    <p:sldId id="526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527" r:id="rId18"/>
    <p:sldId id="638" r:id="rId19"/>
    <p:sldId id="639" r:id="rId20"/>
    <p:sldId id="640" r:id="rId21"/>
    <p:sldId id="641" r:id="rId22"/>
    <p:sldId id="642" r:id="rId23"/>
    <p:sldId id="663" r:id="rId24"/>
    <p:sldId id="528" r:id="rId25"/>
    <p:sldId id="656" r:id="rId26"/>
    <p:sldId id="657" r:id="rId27"/>
    <p:sldId id="658" r:id="rId28"/>
    <p:sldId id="659" r:id="rId29"/>
    <p:sldId id="660" r:id="rId30"/>
    <p:sldId id="661" r:id="rId31"/>
    <p:sldId id="662" r:id="rId32"/>
    <p:sldId id="535" r:id="rId33"/>
    <p:sldId id="644" r:id="rId34"/>
    <p:sldId id="645" r:id="rId35"/>
    <p:sldId id="646" r:id="rId36"/>
    <p:sldId id="647" r:id="rId37"/>
    <p:sldId id="648" r:id="rId38"/>
    <p:sldId id="664" r:id="rId39"/>
    <p:sldId id="637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06" r:id="rId72"/>
    <p:sldId id="607" r:id="rId73"/>
    <p:sldId id="608" r:id="rId74"/>
    <p:sldId id="609" r:id="rId75"/>
    <p:sldId id="610" r:id="rId76"/>
    <p:sldId id="611" r:id="rId77"/>
    <p:sldId id="612" r:id="rId78"/>
    <p:sldId id="613" r:id="rId79"/>
    <p:sldId id="614" r:id="rId80"/>
    <p:sldId id="615" r:id="rId81"/>
    <p:sldId id="616" r:id="rId82"/>
    <p:sldId id="617" r:id="rId83"/>
    <p:sldId id="618" r:id="rId84"/>
    <p:sldId id="619" r:id="rId85"/>
    <p:sldId id="620" r:id="rId86"/>
    <p:sldId id="621" r:id="rId87"/>
    <p:sldId id="622" r:id="rId88"/>
    <p:sldId id="623" r:id="rId89"/>
    <p:sldId id="624" r:id="rId90"/>
    <p:sldId id="625" r:id="rId91"/>
    <p:sldId id="626" r:id="rId92"/>
    <p:sldId id="627" r:id="rId93"/>
    <p:sldId id="628" r:id="rId94"/>
    <p:sldId id="629" r:id="rId95"/>
    <p:sldId id="630" r:id="rId96"/>
    <p:sldId id="631" r:id="rId97"/>
    <p:sldId id="632" r:id="rId98"/>
    <p:sldId id="633" r:id="rId99"/>
    <p:sldId id="634" r:id="rId100"/>
    <p:sldId id="635" r:id="rId101"/>
    <p:sldId id="636" r:id="rId102"/>
    <p:sldId id="525" r:id="rId10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unesp\Desktop\Modelo%20Tabela%20de%20Resultados%20%20L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'est-mun'!$B$28</c:f>
              <c:strCache>
                <c:ptCount val="1"/>
                <c:pt idx="0">
                  <c:v>Adequada</c:v>
                </c:pt>
              </c:strCache>
            </c:strRef>
          </c:tx>
          <c:spPr>
            <a:ln>
              <a:solidFill>
                <a:srgbClr val="2CAE2F"/>
              </a:solidFill>
            </a:ln>
          </c:spPr>
          <c:marker>
            <c:spPr>
              <a:solidFill>
                <a:srgbClr val="2CAE2F"/>
              </a:solidFill>
              <a:ln>
                <a:solidFill>
                  <a:srgbClr val="2CAE2F"/>
                </a:solidFill>
              </a:ln>
            </c:spPr>
          </c:marker>
          <c:cat>
            <c:strRef>
              <c:f>'est-mun'!$A$29:$A$35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'est-mun'!$B$29:$B$35</c:f>
              <c:numCache>
                <c:formatCode>General</c:formatCode>
                <c:ptCount val="7"/>
                <c:pt idx="0">
                  <c:v>185</c:v>
                </c:pt>
                <c:pt idx="1">
                  <c:v>200</c:v>
                </c:pt>
                <c:pt idx="2">
                  <c:v>225</c:v>
                </c:pt>
                <c:pt idx="3">
                  <c:v>275</c:v>
                </c:pt>
                <c:pt idx="4">
                  <c:v>280</c:v>
                </c:pt>
                <c:pt idx="5">
                  <c:v>285</c:v>
                </c:pt>
                <c:pt idx="6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'est-mun'!$C$28</c:f>
              <c:strCache>
                <c:ptCount val="1"/>
                <c:pt idx="0">
                  <c:v>Estado do Pará</c:v>
                </c:pt>
              </c:strCache>
            </c:strRef>
          </c:tx>
          <c:cat>
            <c:strRef>
              <c:f>'est-mun'!$A$29:$A$35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'est-mun'!$C$29:$C$35</c:f>
              <c:numCache>
                <c:formatCode>0.0</c:formatCode>
                <c:ptCount val="7"/>
                <c:pt idx="0">
                  <c:v>135.19999999999999</c:v>
                </c:pt>
                <c:pt idx="1">
                  <c:v>158</c:v>
                </c:pt>
                <c:pt idx="2">
                  <c:v>188</c:v>
                </c:pt>
                <c:pt idx="3">
                  <c:v>204.5</c:v>
                </c:pt>
                <c:pt idx="4">
                  <c:v>213</c:v>
                </c:pt>
                <c:pt idx="5">
                  <c:v>222.8</c:v>
                </c:pt>
                <c:pt idx="6">
                  <c:v>227.6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'est-mun'!$D$28</c:f>
              <c:strCache>
                <c:ptCount val="1"/>
                <c:pt idx="0">
                  <c:v>Rede Estadual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'est-mun'!$A$29:$A$35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'est-mun'!$D$29:$D$35</c:f>
              <c:numCache>
                <c:formatCode>0.0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'est-mun'!$E$28</c:f>
              <c:strCache>
                <c:ptCount val="1"/>
                <c:pt idx="0">
                  <c:v>Média das Redes Municipais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'est-mun'!$A$29:$A$35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'est-mun'!$E$29:$E$35</c:f>
              <c:numCache>
                <c:formatCode>0.0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  <c:pt idx="4">
                  <c:v>235.5</c:v>
                </c:pt>
                <c:pt idx="5">
                  <c:v>266.2</c:v>
                </c:pt>
                <c:pt idx="6">
                  <c:v>274.7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'est-mun'!$F$28</c:f>
              <c:strCache>
                <c:ptCount val="1"/>
                <c:pt idx="0">
                  <c:v>Básica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chemeClr val="accent6"/>
                </a:solidFill>
              </a:ln>
            </c:spPr>
          </c:marker>
          <c:cat>
            <c:strRef>
              <c:f>'est-mun'!$A$29:$A$35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'est-mun'!$F$29:$F$35</c:f>
              <c:numCache>
                <c:formatCode>General</c:formatCode>
                <c:ptCount val="7"/>
                <c:pt idx="0">
                  <c:v>135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215</c:v>
                </c:pt>
                <c:pt idx="5">
                  <c:v>230</c:v>
                </c:pt>
                <c:pt idx="6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65856"/>
        <c:axId val="110267776"/>
      </c:lineChart>
      <c:catAx>
        <c:axId val="11026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67776"/>
        <c:crosses val="autoZero"/>
        <c:auto val="1"/>
        <c:lblAlgn val="ctr"/>
        <c:lblOffset val="100"/>
        <c:noMultiLvlLbl val="0"/>
      </c:catAx>
      <c:valAx>
        <c:axId val="110267776"/>
        <c:scaling>
          <c:orientation val="minMax"/>
          <c:max val="350"/>
          <c:min val="1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65856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'est-mun'!$B$7</c:f>
              <c:strCache>
                <c:ptCount val="1"/>
                <c:pt idx="0">
                  <c:v>Adequada</c:v>
                </c:pt>
              </c:strCache>
            </c:strRef>
          </c:tx>
          <c:spPr>
            <a:ln>
              <a:solidFill>
                <a:srgbClr val="2CAE2F"/>
              </a:solidFill>
            </a:ln>
          </c:spPr>
          <c:marker>
            <c:spPr>
              <a:solidFill>
                <a:srgbClr val="2CAE2F"/>
              </a:solidFill>
              <a:ln>
                <a:solidFill>
                  <a:srgbClr val="2CAE2F"/>
                </a:solidFill>
              </a:ln>
            </c:spPr>
          </c:marker>
          <c:cat>
            <c:strRef>
              <c:f>'est-mun'!$A$8:$A$14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'est-mun'!$B$8:$B$14</c:f>
              <c:numCache>
                <c:formatCode>General</c:formatCode>
                <c:ptCount val="7"/>
                <c:pt idx="0">
                  <c:v>210</c:v>
                </c:pt>
                <c:pt idx="1">
                  <c:v>225</c:v>
                </c:pt>
                <c:pt idx="2">
                  <c:v>250</c:v>
                </c:pt>
                <c:pt idx="3">
                  <c:v>300</c:v>
                </c:pt>
                <c:pt idx="4">
                  <c:v>305</c:v>
                </c:pt>
                <c:pt idx="5">
                  <c:v>325</c:v>
                </c:pt>
                <c:pt idx="6">
                  <c:v>350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'est-mun'!$C$7</c:f>
              <c:strCache>
                <c:ptCount val="1"/>
                <c:pt idx="0">
                  <c:v>Estado do Pará</c:v>
                </c:pt>
              </c:strCache>
            </c:strRef>
          </c:tx>
          <c:cat>
            <c:strRef>
              <c:f>'est-mun'!$A$8:$A$14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'est-mun'!$C$8:$C$14</c:f>
              <c:numCache>
                <c:formatCode>General</c:formatCode>
                <c:ptCount val="7"/>
                <c:pt idx="0">
                  <c:v>143.4</c:v>
                </c:pt>
                <c:pt idx="1">
                  <c:v>160.30000000000001</c:v>
                </c:pt>
                <c:pt idx="2">
                  <c:v>191.9</c:v>
                </c:pt>
                <c:pt idx="3">
                  <c:v>219.6</c:v>
                </c:pt>
                <c:pt idx="4" formatCode="0.0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'est-mun'!$D$7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'est-mun'!$A$8:$A$14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'est-mun'!$D$8:$D$14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 formatCode="0.0">
                  <c:v>190</c:v>
                </c:pt>
                <c:pt idx="3">
                  <c:v>217.5</c:v>
                </c:pt>
                <c:pt idx="4" formatCode="0.0">
                  <c:v>230</c:v>
                </c:pt>
                <c:pt idx="5">
                  <c:v>235.9</c:v>
                </c:pt>
                <c:pt idx="6" formatCode="0.0">
                  <c:v>239.4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'est-mun'!$E$7</c:f>
              <c:strCache>
                <c:ptCount val="1"/>
                <c:pt idx="0">
                  <c:v>Média das Redes Municipais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marker>
          <c:cat>
            <c:strRef>
              <c:f>'est-mun'!$A$8:$A$14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'est-mun'!$E$8:$E$14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  <c:pt idx="4">
                  <c:v>232.7</c:v>
                </c:pt>
                <c:pt idx="5">
                  <c:v>245.7</c:v>
                </c:pt>
                <c:pt idx="6">
                  <c:v>270.3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'est-mun'!$F$7</c:f>
              <c:strCache>
                <c:ptCount val="1"/>
                <c:pt idx="0">
                  <c:v>Básica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'est-mun'!$A$8:$A$14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'est-mun'!$F$8:$F$14</c:f>
              <c:numCache>
                <c:formatCode>General</c:formatCode>
                <c:ptCount val="7"/>
                <c:pt idx="0">
                  <c:v>160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230</c:v>
                </c:pt>
                <c:pt idx="5">
                  <c:v>250</c:v>
                </c:pt>
                <c:pt idx="6">
                  <c:v>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97984"/>
        <c:axId val="93504256"/>
      </c:lineChart>
      <c:catAx>
        <c:axId val="9349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3504256"/>
        <c:crosses val="autoZero"/>
        <c:auto val="1"/>
        <c:lblAlgn val="ctr"/>
        <c:lblOffset val="100"/>
        <c:noMultiLvlLbl val="0"/>
      </c:catAx>
      <c:valAx>
        <c:axId val="93504256"/>
        <c:scaling>
          <c:orientation val="minMax"/>
          <c:max val="400"/>
          <c:min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49798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'est-mun'!$B$121</c:f>
              <c:strCache>
                <c:ptCount val="1"/>
                <c:pt idx="0">
                  <c:v>Estado do Pará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'est-mun'!$A$122:$A$128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'est-mun'!$B$122:$B$128</c:f>
              <c:numCache>
                <c:formatCode>General</c:formatCode>
                <c:ptCount val="7"/>
                <c:pt idx="0">
                  <c:v>147494</c:v>
                </c:pt>
                <c:pt idx="1">
                  <c:v>158398</c:v>
                </c:pt>
                <c:pt idx="2">
                  <c:v>120827</c:v>
                </c:pt>
                <c:pt idx="3">
                  <c:v>105759</c:v>
                </c:pt>
                <c:pt idx="4">
                  <c:v>142399</c:v>
                </c:pt>
                <c:pt idx="5">
                  <c:v>104450</c:v>
                </c:pt>
                <c:pt idx="6">
                  <c:v>89801</c:v>
                </c:pt>
              </c:numCache>
            </c:numRef>
          </c:val>
        </c:ser>
        <c:ser>
          <c:idx val="1"/>
          <c:order val="1"/>
          <c:tx>
            <c:strRef>
              <c:f>'est-mun'!$C$121</c:f>
              <c:strCache>
                <c:ptCount val="1"/>
                <c:pt idx="0">
                  <c:v>Rede Estadual</c:v>
                </c:pt>
              </c:strCache>
            </c:strRef>
          </c:tx>
          <c:invertIfNegative val="0"/>
          <c:cat>
            <c:strRef>
              <c:f>'est-mun'!$A$122:$A$128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'est-mun'!$C$122:$C$128</c:f>
              <c:numCache>
                <c:formatCode>General</c:formatCode>
                <c:ptCount val="7"/>
                <c:pt idx="0">
                  <c:v>14825</c:v>
                </c:pt>
                <c:pt idx="1">
                  <c:v>29530</c:v>
                </c:pt>
                <c:pt idx="2">
                  <c:v>35573</c:v>
                </c:pt>
                <c:pt idx="3">
                  <c:v>35390</c:v>
                </c:pt>
                <c:pt idx="4">
                  <c:v>142129</c:v>
                </c:pt>
                <c:pt idx="5">
                  <c:v>104328</c:v>
                </c:pt>
                <c:pt idx="6">
                  <c:v>89707</c:v>
                </c:pt>
              </c:numCache>
            </c:numRef>
          </c:val>
        </c:ser>
        <c:ser>
          <c:idx val="2"/>
          <c:order val="2"/>
          <c:tx>
            <c:strRef>
              <c:f>'est-mun'!$D$121</c:f>
              <c:strCache>
                <c:ptCount val="1"/>
                <c:pt idx="0">
                  <c:v>Redes Municipais</c:v>
                </c:pt>
              </c:strCache>
            </c:strRef>
          </c:tx>
          <c:invertIfNegative val="0"/>
          <c:cat>
            <c:strRef>
              <c:f>'est-mun'!$A$122:$A$128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'est-mun'!$D$122:$D$128</c:f>
              <c:numCache>
                <c:formatCode>General</c:formatCode>
                <c:ptCount val="7"/>
                <c:pt idx="0">
                  <c:v>132669</c:v>
                </c:pt>
                <c:pt idx="1">
                  <c:v>128868</c:v>
                </c:pt>
                <c:pt idx="2">
                  <c:v>85254</c:v>
                </c:pt>
                <c:pt idx="3">
                  <c:v>70369</c:v>
                </c:pt>
                <c:pt idx="4">
                  <c:v>270</c:v>
                </c:pt>
                <c:pt idx="5">
                  <c:v>122</c:v>
                </c:pt>
                <c:pt idx="6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48928"/>
        <c:axId val="109950464"/>
      </c:barChart>
      <c:catAx>
        <c:axId val="109948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950464"/>
        <c:crosses val="autoZero"/>
        <c:auto val="1"/>
        <c:lblAlgn val="ctr"/>
        <c:lblOffset val="100"/>
        <c:noMultiLvlLbl val="0"/>
      </c:catAx>
      <c:valAx>
        <c:axId val="10995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948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43574263144437E-2"/>
          <c:y val="2.0615529237519078E-2"/>
          <c:w val="0.93615642573685465"/>
          <c:h val="0.79650710126804847"/>
        </c:manualLayout>
      </c:layout>
      <c:lineChart>
        <c:grouping val="standard"/>
        <c:varyColors val="0"/>
        <c:ser>
          <c:idx val="0"/>
          <c:order val="0"/>
          <c:tx>
            <c:strRef>
              <c:f>'est-mun'!$B$57</c:f>
              <c:strCache>
                <c:ptCount val="1"/>
                <c:pt idx="0">
                  <c:v>Adequada</c:v>
                </c:pt>
              </c:strCache>
            </c:strRef>
          </c:tx>
          <c:spPr>
            <a:ln>
              <a:solidFill>
                <a:srgbClr val="2CAE2F"/>
              </a:solidFill>
            </a:ln>
          </c:spPr>
          <c:marker>
            <c:spPr>
              <a:solidFill>
                <a:srgbClr val="2CAE2F"/>
              </a:solidFill>
              <a:ln>
                <a:solidFill>
                  <a:srgbClr val="2CAE2F"/>
                </a:solidFill>
              </a:ln>
            </c:spPr>
          </c:marker>
          <c:cat>
            <c:strRef>
              <c:f>'est-mun'!$A$58:$A$64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'est-mun'!$B$58:$B$64</c:f>
              <c:numCache>
                <c:formatCode>General</c:formatCode>
                <c:ptCount val="7"/>
                <c:pt idx="0">
                  <c:v>185</c:v>
                </c:pt>
                <c:pt idx="1">
                  <c:v>200</c:v>
                </c:pt>
                <c:pt idx="2">
                  <c:v>225</c:v>
                </c:pt>
                <c:pt idx="3">
                  <c:v>275</c:v>
                </c:pt>
                <c:pt idx="4">
                  <c:v>280</c:v>
                </c:pt>
                <c:pt idx="5">
                  <c:v>285</c:v>
                </c:pt>
                <c:pt idx="6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'est-mun'!$C$57</c:f>
              <c:strCache>
                <c:ptCount val="1"/>
                <c:pt idx="0">
                  <c:v>Estado do Pará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marker>
          <c:cat>
            <c:strRef>
              <c:f>'est-mun'!$A$58:$A$64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'est-mun'!$C$58:$C$64</c:f>
              <c:numCache>
                <c:formatCode>0.0</c:formatCode>
                <c:ptCount val="7"/>
                <c:pt idx="0">
                  <c:v>135.19999999999999</c:v>
                </c:pt>
                <c:pt idx="1">
                  <c:v>158</c:v>
                </c:pt>
                <c:pt idx="2">
                  <c:v>188</c:v>
                </c:pt>
                <c:pt idx="3">
                  <c:v>204.5</c:v>
                </c:pt>
                <c:pt idx="4">
                  <c:v>213</c:v>
                </c:pt>
                <c:pt idx="5">
                  <c:v>222.8</c:v>
                </c:pt>
                <c:pt idx="6">
                  <c:v>227.6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'est-mun'!$D$57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'est-mun'!$A$58:$A$64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'est-mun'!$D$58:$D$64</c:f>
              <c:numCache>
                <c:formatCode>0.0</c:formatCode>
                <c:ptCount val="7"/>
                <c:pt idx="0">
                  <c:v>139.5</c:v>
                </c:pt>
                <c:pt idx="1">
                  <c:v>162.9</c:v>
                </c:pt>
                <c:pt idx="2">
                  <c:v>190.4</c:v>
                </c:pt>
                <c:pt idx="3">
                  <c:v>206.1</c:v>
                </c:pt>
                <c:pt idx="4">
                  <c:v>213.2</c:v>
                </c:pt>
                <c:pt idx="5">
                  <c:v>223</c:v>
                </c:pt>
                <c:pt idx="6">
                  <c:v>222.6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'est-mun'!$E$57</c:f>
              <c:strCache>
                <c:ptCount val="1"/>
                <c:pt idx="0">
                  <c:v>Rural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'est-mun'!$A$58:$A$64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'est-mun'!$E$58:$E$64</c:f>
              <c:numCache>
                <c:formatCode>General</c:formatCode>
                <c:ptCount val="7"/>
                <c:pt idx="0">
                  <c:v>123</c:v>
                </c:pt>
                <c:pt idx="1">
                  <c:v>143.80000000000001</c:v>
                </c:pt>
                <c:pt idx="2">
                  <c:v>181.7</c:v>
                </c:pt>
                <c:pt idx="3">
                  <c:v>199.9</c:v>
                </c:pt>
                <c:pt idx="4">
                  <c:v>210.7</c:v>
                </c:pt>
                <c:pt idx="5">
                  <c:v>220.1</c:v>
                </c:pt>
                <c:pt idx="6">
                  <c:v>228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'est-mun'!$F$57</c:f>
              <c:strCache>
                <c:ptCount val="1"/>
                <c:pt idx="0">
                  <c:v>Básica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'est-mun'!$A$58:$A$64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'est-mun'!$F$58:$F$64</c:f>
              <c:numCache>
                <c:formatCode>General</c:formatCode>
                <c:ptCount val="7"/>
                <c:pt idx="0">
                  <c:v>135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215</c:v>
                </c:pt>
                <c:pt idx="5">
                  <c:v>230</c:v>
                </c:pt>
                <c:pt idx="6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92768"/>
        <c:axId val="110594688"/>
      </c:lineChart>
      <c:catAx>
        <c:axId val="11059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594688"/>
        <c:crosses val="autoZero"/>
        <c:auto val="1"/>
        <c:lblAlgn val="ctr"/>
        <c:lblOffset val="100"/>
        <c:noMultiLvlLbl val="0"/>
      </c:catAx>
      <c:valAx>
        <c:axId val="110594688"/>
        <c:scaling>
          <c:orientation val="minMax"/>
          <c:max val="350"/>
          <c:min val="1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592768"/>
        <c:crosses val="autoZero"/>
        <c:crossBetween val="between"/>
        <c:majorUnit val="25"/>
      </c:valAx>
      <c:spPr>
        <a:ln>
          <a:solidFill>
            <a:schemeClr val="accent2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'est-mun'!$B$84</c:f>
              <c:strCache>
                <c:ptCount val="1"/>
                <c:pt idx="0">
                  <c:v>Adequada</c:v>
                </c:pt>
              </c:strCache>
            </c:strRef>
          </c:tx>
          <c:spPr>
            <a:ln>
              <a:solidFill>
                <a:srgbClr val="2CAE2F"/>
              </a:solidFill>
            </a:ln>
          </c:spPr>
          <c:marker>
            <c:spPr>
              <a:solidFill>
                <a:srgbClr val="2CAE2F"/>
              </a:solidFill>
              <a:ln>
                <a:solidFill>
                  <a:srgbClr val="2CAE2F"/>
                </a:solidFill>
              </a:ln>
            </c:spPr>
          </c:marker>
          <c:cat>
            <c:strRef>
              <c:f>'est-mun'!$A$85:$A$91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'est-mun'!$B$85:$B$91</c:f>
              <c:numCache>
                <c:formatCode>General</c:formatCode>
                <c:ptCount val="7"/>
                <c:pt idx="0">
                  <c:v>210</c:v>
                </c:pt>
                <c:pt idx="1">
                  <c:v>225</c:v>
                </c:pt>
                <c:pt idx="2">
                  <c:v>250</c:v>
                </c:pt>
                <c:pt idx="3">
                  <c:v>300</c:v>
                </c:pt>
                <c:pt idx="4">
                  <c:v>305</c:v>
                </c:pt>
                <c:pt idx="5">
                  <c:v>325</c:v>
                </c:pt>
                <c:pt idx="6">
                  <c:v>350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'est-mun'!$C$84</c:f>
              <c:strCache>
                <c:ptCount val="1"/>
                <c:pt idx="0">
                  <c:v>Estado do Pará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marker>
          <c:cat>
            <c:strRef>
              <c:f>'est-mun'!$A$85:$A$91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'est-mun'!$C$85:$C$91</c:f>
              <c:numCache>
                <c:formatCode>General</c:formatCode>
                <c:ptCount val="7"/>
                <c:pt idx="0">
                  <c:v>143.4</c:v>
                </c:pt>
                <c:pt idx="1">
                  <c:v>160.30000000000001</c:v>
                </c:pt>
                <c:pt idx="2">
                  <c:v>191.9</c:v>
                </c:pt>
                <c:pt idx="3">
                  <c:v>219.6</c:v>
                </c:pt>
                <c:pt idx="4" formatCode="0.0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'est-mun'!$D$84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'est-mun'!$A$85:$A$91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'est-mun'!$D$85:$D$91</c:f>
              <c:numCache>
                <c:formatCode>General</c:formatCode>
                <c:ptCount val="7"/>
                <c:pt idx="0">
                  <c:v>145.80000000000001</c:v>
                </c:pt>
                <c:pt idx="1">
                  <c:v>163.1</c:v>
                </c:pt>
                <c:pt idx="2" formatCode="0.0">
                  <c:v>193.6</c:v>
                </c:pt>
                <c:pt idx="3">
                  <c:v>220.4</c:v>
                </c:pt>
                <c:pt idx="4" formatCode="0.0">
                  <c:v>230.2</c:v>
                </c:pt>
                <c:pt idx="5">
                  <c:v>236.1</c:v>
                </c:pt>
                <c:pt idx="6" formatCode="0.0">
                  <c:v>239.6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'est-mun'!$E$84</c:f>
              <c:strCache>
                <c:ptCount val="1"/>
                <c:pt idx="0">
                  <c:v>Rural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'est-mun'!$A$85:$A$91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'est-mun'!$E$85:$E$91</c:f>
              <c:numCache>
                <c:formatCode>General</c:formatCode>
                <c:ptCount val="7"/>
                <c:pt idx="0">
                  <c:v>136.69999999999999</c:v>
                </c:pt>
                <c:pt idx="1">
                  <c:v>152.30000000000001</c:v>
                </c:pt>
                <c:pt idx="2">
                  <c:v>187.5</c:v>
                </c:pt>
                <c:pt idx="3">
                  <c:v>217.4</c:v>
                </c:pt>
                <c:pt idx="4">
                  <c:v>228.2</c:v>
                </c:pt>
                <c:pt idx="5">
                  <c:v>233.7</c:v>
                </c:pt>
                <c:pt idx="6">
                  <c:v>237.3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'est-mun'!$F$84</c:f>
              <c:strCache>
                <c:ptCount val="1"/>
                <c:pt idx="0">
                  <c:v>Básica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'est-mun'!$A$85:$A$91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'est-mun'!$F$85:$F$91</c:f>
              <c:numCache>
                <c:formatCode>General</c:formatCode>
                <c:ptCount val="7"/>
                <c:pt idx="0">
                  <c:v>160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230</c:v>
                </c:pt>
                <c:pt idx="5">
                  <c:v>250</c:v>
                </c:pt>
                <c:pt idx="6">
                  <c:v>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48320"/>
        <c:axId val="110658688"/>
      </c:lineChart>
      <c:catAx>
        <c:axId val="11064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658688"/>
        <c:crosses val="autoZero"/>
        <c:auto val="1"/>
        <c:lblAlgn val="ctr"/>
        <c:lblOffset val="100"/>
        <c:noMultiLvlLbl val="0"/>
      </c:catAx>
      <c:valAx>
        <c:axId val="11065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48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'est-mun'!$B$134</c:f>
              <c:strCache>
                <c:ptCount val="1"/>
                <c:pt idx="0">
                  <c:v>Estado do Pará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'est-mun'!$A$135:$A$141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'est-mun'!$B$135:$B$141</c:f>
              <c:numCache>
                <c:formatCode>General</c:formatCode>
                <c:ptCount val="7"/>
                <c:pt idx="0">
                  <c:v>147494</c:v>
                </c:pt>
                <c:pt idx="1">
                  <c:v>158398</c:v>
                </c:pt>
                <c:pt idx="2">
                  <c:v>120827</c:v>
                </c:pt>
                <c:pt idx="3">
                  <c:v>105759</c:v>
                </c:pt>
                <c:pt idx="4">
                  <c:v>142399</c:v>
                </c:pt>
                <c:pt idx="5">
                  <c:v>104450</c:v>
                </c:pt>
                <c:pt idx="6">
                  <c:v>89801</c:v>
                </c:pt>
              </c:numCache>
            </c:numRef>
          </c:val>
        </c:ser>
        <c:ser>
          <c:idx val="1"/>
          <c:order val="1"/>
          <c:tx>
            <c:strRef>
              <c:f>'est-mun'!$C$134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cat>
            <c:strRef>
              <c:f>'est-mun'!$A$135:$A$141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'est-mun'!$C$135:$C$141</c:f>
              <c:numCache>
                <c:formatCode>General</c:formatCode>
                <c:ptCount val="7"/>
                <c:pt idx="0">
                  <c:v>105485</c:v>
                </c:pt>
                <c:pt idx="1">
                  <c:v>115723</c:v>
                </c:pt>
                <c:pt idx="2">
                  <c:v>86576</c:v>
                </c:pt>
                <c:pt idx="3">
                  <c:v>78525</c:v>
                </c:pt>
                <c:pt idx="4">
                  <c:v>131128</c:v>
                </c:pt>
                <c:pt idx="5">
                  <c:v>95771</c:v>
                </c:pt>
                <c:pt idx="6">
                  <c:v>82881</c:v>
                </c:pt>
              </c:numCache>
            </c:numRef>
          </c:val>
        </c:ser>
        <c:ser>
          <c:idx val="2"/>
          <c:order val="2"/>
          <c:tx>
            <c:strRef>
              <c:f>'est-mun'!$D$134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'est-mun'!$A$135:$A$141</c:f>
              <c:strCache>
                <c:ptCount val="7"/>
                <c:pt idx="0">
                  <c:v>4ºano EF</c:v>
                </c:pt>
                <c:pt idx="1">
                  <c:v>5ºano EF</c:v>
                </c:pt>
                <c:pt idx="2">
                  <c:v>7ªsérie EF</c:v>
                </c:pt>
                <c:pt idx="3">
                  <c:v>8ªsérie EF</c:v>
                </c:pt>
                <c:pt idx="4">
                  <c:v>1ªsérie EM</c:v>
                </c:pt>
                <c:pt idx="5">
                  <c:v>2ªsérie EM</c:v>
                </c:pt>
                <c:pt idx="6">
                  <c:v>3ªsérie EM</c:v>
                </c:pt>
              </c:strCache>
            </c:strRef>
          </c:cat>
          <c:val>
            <c:numRef>
              <c:f>'est-mun'!$D$135:$D$141</c:f>
              <c:numCache>
                <c:formatCode>General</c:formatCode>
                <c:ptCount val="7"/>
                <c:pt idx="0">
                  <c:v>42009</c:v>
                </c:pt>
                <c:pt idx="1">
                  <c:v>42675</c:v>
                </c:pt>
                <c:pt idx="2">
                  <c:v>34251</c:v>
                </c:pt>
                <c:pt idx="3">
                  <c:v>27234</c:v>
                </c:pt>
                <c:pt idx="4">
                  <c:v>11271</c:v>
                </c:pt>
                <c:pt idx="5">
                  <c:v>8679</c:v>
                </c:pt>
                <c:pt idx="6">
                  <c:v>6920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95776"/>
        <c:axId val="110397312"/>
      </c:barChart>
      <c:catAx>
        <c:axId val="11039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397312"/>
        <c:crosses val="autoZero"/>
        <c:auto val="1"/>
        <c:lblAlgn val="ctr"/>
        <c:lblOffset val="100"/>
        <c:noMultiLvlLbl val="0"/>
      </c:catAx>
      <c:valAx>
        <c:axId val="11039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95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5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5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5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5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47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60323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3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e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9.e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9.e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9.e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5" y="1124744"/>
            <a:ext cx="8280919" cy="388843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sz="6700" b="1" dirty="0" smtClean="0">
                <a:solidFill>
                  <a:srgbClr val="00B050"/>
                </a:solidFill>
              </a:rPr>
              <a:t>Resultados Regionais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Belém 3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" y="548680"/>
            <a:ext cx="828342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é um chapéu de muitas pontas.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6616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Obrigado !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>
                <a:solidFill>
                  <a:srgbClr val="002060"/>
                </a:solidFill>
              </a:rPr>
              <a:t>G</a:t>
            </a:r>
            <a:r>
              <a:rPr lang="pt-BR" sz="2700" b="1" dirty="0" smtClean="0">
                <a:solidFill>
                  <a:srgbClr val="002060"/>
                </a:solidFill>
              </a:rPr>
              <a:t>uaracy Tadeu Rocha</a:t>
            </a:r>
            <a:br>
              <a:rPr lang="pt-BR" sz="2700" b="1" dirty="0" smtClean="0">
                <a:solidFill>
                  <a:srgbClr val="002060"/>
                </a:solidFill>
              </a:rPr>
            </a:br>
            <a:r>
              <a:rPr lang="pt-BR" sz="2200" b="1" dirty="0" smtClean="0">
                <a:solidFill>
                  <a:srgbClr val="002060"/>
                </a:solidFill>
              </a:rPr>
              <a:t>diretoria_academica@vunesp.com.br</a:t>
            </a:r>
            <a:endParaRPr lang="pt-BR" sz="2200" b="1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3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77936"/>
              </p:ext>
            </p:extLst>
          </p:nvPr>
        </p:nvGraphicFramePr>
        <p:xfrm>
          <a:off x="755578" y="817113"/>
          <a:ext cx="6984774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900"/>
                <a:gridCol w="856707"/>
                <a:gridCol w="856707"/>
                <a:gridCol w="1162674"/>
                <a:gridCol w="587456"/>
                <a:gridCol w="587456"/>
                <a:gridCol w="587456"/>
                <a:gridCol w="685085"/>
                <a:gridCol w="743333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51800"/>
              </p:ext>
            </p:extLst>
          </p:nvPr>
        </p:nvGraphicFramePr>
        <p:xfrm>
          <a:off x="755578" y="817113"/>
          <a:ext cx="6984774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900"/>
                <a:gridCol w="856707"/>
                <a:gridCol w="856707"/>
                <a:gridCol w="1162674"/>
                <a:gridCol w="587456"/>
                <a:gridCol w="587456"/>
                <a:gridCol w="587456"/>
                <a:gridCol w="685085"/>
                <a:gridCol w="743333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21356"/>
              </p:ext>
            </p:extLst>
          </p:nvPr>
        </p:nvGraphicFramePr>
        <p:xfrm>
          <a:off x="755578" y="817113"/>
          <a:ext cx="6984774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900"/>
                <a:gridCol w="856707"/>
                <a:gridCol w="856707"/>
                <a:gridCol w="1162674"/>
                <a:gridCol w="587456"/>
                <a:gridCol w="587456"/>
                <a:gridCol w="587456"/>
                <a:gridCol w="685085"/>
                <a:gridCol w="743333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10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44357"/>
              </p:ext>
            </p:extLst>
          </p:nvPr>
        </p:nvGraphicFramePr>
        <p:xfrm>
          <a:off x="683568" y="817113"/>
          <a:ext cx="7056784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363"/>
                <a:gridCol w="865539"/>
                <a:gridCol w="865539"/>
                <a:gridCol w="1174660"/>
                <a:gridCol w="593513"/>
                <a:gridCol w="593513"/>
                <a:gridCol w="593513"/>
                <a:gridCol w="692148"/>
                <a:gridCol w="750996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11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CaixaDeTexto 12"/>
          <p:cNvSpPr txBox="1"/>
          <p:nvPr/>
        </p:nvSpPr>
        <p:spPr>
          <a:xfrm>
            <a:off x="1187624" y="404664"/>
            <a:ext cx="6048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DEPÊNDENCIA ADMINISTRATIVA: Estadual x Municipal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Média de Proficiência em Língua Portuguesa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60466"/>
              </p:ext>
            </p:extLst>
          </p:nvPr>
        </p:nvGraphicFramePr>
        <p:xfrm>
          <a:off x="324480" y="1479866"/>
          <a:ext cx="8351976" cy="385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99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95283"/>
              </p:ext>
            </p:extLst>
          </p:nvPr>
        </p:nvGraphicFramePr>
        <p:xfrm>
          <a:off x="974070" y="817113"/>
          <a:ext cx="6766282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187"/>
                <a:gridCol w="829908"/>
                <a:gridCol w="829908"/>
                <a:gridCol w="1126304"/>
                <a:gridCol w="569080"/>
                <a:gridCol w="569080"/>
                <a:gridCol w="440647"/>
                <a:gridCol w="792088"/>
                <a:gridCol w="720080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12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73254"/>
              </p:ext>
            </p:extLst>
          </p:nvPr>
        </p:nvGraphicFramePr>
        <p:xfrm>
          <a:off x="974070" y="817113"/>
          <a:ext cx="6766282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187"/>
                <a:gridCol w="829908"/>
                <a:gridCol w="829908"/>
                <a:gridCol w="1126304"/>
                <a:gridCol w="569080"/>
                <a:gridCol w="569080"/>
                <a:gridCol w="440647"/>
                <a:gridCol w="792088"/>
                <a:gridCol w="720080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USE 13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9" y="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41781"/>
              </p:ext>
            </p:extLst>
          </p:nvPr>
        </p:nvGraphicFramePr>
        <p:xfrm>
          <a:off x="974070" y="817113"/>
          <a:ext cx="6766282" cy="47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187"/>
                <a:gridCol w="829908"/>
                <a:gridCol w="829908"/>
                <a:gridCol w="1126304"/>
                <a:gridCol w="569080"/>
                <a:gridCol w="569080"/>
                <a:gridCol w="440647"/>
                <a:gridCol w="792088"/>
                <a:gridCol w="720080"/>
              </a:tblGrid>
              <a:tr h="17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Média de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143,0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11188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158,8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15532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186,6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34,6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227,6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50200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</a:tr>
              <a:tr h="1778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7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Abaixo do Básico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867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Ananindeua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1ªsérie </a:t>
                      </a:r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86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95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20947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Língua Portuguesa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02858"/>
              </p:ext>
            </p:extLst>
          </p:nvPr>
        </p:nvGraphicFramePr>
        <p:xfrm>
          <a:off x="466064" y="1412776"/>
          <a:ext cx="8210391" cy="37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328862" y="404664"/>
            <a:ext cx="59074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DEPÊNDENCIA ADMINISTRATIVA: Estadual x Municipal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Média de Proficiência em Matemática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Matemática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1573213"/>
            <a:ext cx="7413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342"/>
            <a:ext cx="827534" cy="9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4195"/>
              </p:ext>
            </p:extLst>
          </p:nvPr>
        </p:nvGraphicFramePr>
        <p:xfrm>
          <a:off x="137454" y="725654"/>
          <a:ext cx="7962937" cy="490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299"/>
                <a:gridCol w="1023797"/>
                <a:gridCol w="1009575"/>
                <a:gridCol w="1336621"/>
                <a:gridCol w="682529"/>
                <a:gridCol w="682529"/>
                <a:gridCol w="682529"/>
                <a:gridCol w="682529"/>
                <a:gridCol w="682529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02401"/>
              </p:ext>
            </p:extLst>
          </p:nvPr>
        </p:nvGraphicFramePr>
        <p:xfrm>
          <a:off x="137454" y="725654"/>
          <a:ext cx="8034945" cy="490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972"/>
                <a:gridCol w="1033055"/>
                <a:gridCol w="1018705"/>
                <a:gridCol w="1348708"/>
                <a:gridCol w="688701"/>
                <a:gridCol w="688701"/>
                <a:gridCol w="688701"/>
                <a:gridCol w="688701"/>
                <a:gridCol w="688701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48" y="13343"/>
            <a:ext cx="737777" cy="8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342"/>
            <a:ext cx="683518" cy="7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38687"/>
              </p:ext>
            </p:extLst>
          </p:nvPr>
        </p:nvGraphicFramePr>
        <p:xfrm>
          <a:off x="323530" y="725654"/>
          <a:ext cx="7920877" cy="490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65"/>
                <a:gridCol w="1018389"/>
                <a:gridCol w="1004242"/>
                <a:gridCol w="1329561"/>
                <a:gridCol w="678924"/>
                <a:gridCol w="678924"/>
                <a:gridCol w="678924"/>
                <a:gridCol w="678924"/>
                <a:gridCol w="678924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10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26" y="13343"/>
            <a:ext cx="802300" cy="8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10373"/>
              </p:ext>
            </p:extLst>
          </p:nvPr>
        </p:nvGraphicFramePr>
        <p:xfrm>
          <a:off x="323530" y="725654"/>
          <a:ext cx="7776861" cy="490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718"/>
                <a:gridCol w="999873"/>
                <a:gridCol w="985983"/>
                <a:gridCol w="1305387"/>
                <a:gridCol w="666580"/>
                <a:gridCol w="666580"/>
                <a:gridCol w="559581"/>
                <a:gridCol w="773579"/>
                <a:gridCol w="666580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11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342"/>
            <a:ext cx="683518" cy="7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42781"/>
              </p:ext>
            </p:extLst>
          </p:nvPr>
        </p:nvGraphicFramePr>
        <p:xfrm>
          <a:off x="323530" y="761860"/>
          <a:ext cx="8064893" cy="490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411"/>
                <a:gridCol w="1036905"/>
                <a:gridCol w="1022502"/>
                <a:gridCol w="1353735"/>
                <a:gridCol w="691268"/>
                <a:gridCol w="691268"/>
                <a:gridCol w="691268"/>
                <a:gridCol w="691268"/>
                <a:gridCol w="691268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12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63" y="107296"/>
            <a:ext cx="737778" cy="8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73670"/>
              </p:ext>
            </p:extLst>
          </p:nvPr>
        </p:nvGraphicFramePr>
        <p:xfrm>
          <a:off x="323530" y="725654"/>
          <a:ext cx="7992885" cy="4964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738"/>
                <a:gridCol w="1027647"/>
                <a:gridCol w="1013372"/>
                <a:gridCol w="1341648"/>
                <a:gridCol w="685096"/>
                <a:gridCol w="685096"/>
                <a:gridCol w="685096"/>
                <a:gridCol w="685096"/>
                <a:gridCol w="685096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2514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13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63" y="107296"/>
            <a:ext cx="737778" cy="8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3"/>
          <p:cNvGrpSpPr/>
          <p:nvPr/>
        </p:nvGrpSpPr>
        <p:grpSpPr>
          <a:xfrm>
            <a:off x="137452" y="5589304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73670"/>
              </p:ext>
            </p:extLst>
          </p:nvPr>
        </p:nvGraphicFramePr>
        <p:xfrm>
          <a:off x="323530" y="725654"/>
          <a:ext cx="7992885" cy="4964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738"/>
                <a:gridCol w="1027647"/>
                <a:gridCol w="1013372"/>
                <a:gridCol w="1341648"/>
                <a:gridCol w="685096"/>
                <a:gridCol w="685096"/>
                <a:gridCol w="685096"/>
                <a:gridCol w="685096"/>
                <a:gridCol w="685096"/>
              </a:tblGrid>
              <a:tr h="34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Etapa de Escolaridade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Média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Padrão de Desempenho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Nº de registros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 de alunos por Nível de Proficiência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Adequado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Avançado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148,1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11498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160,3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15637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7ª série EF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24995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39,5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80385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235,9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58823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2514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3ªsérie EM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239,4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Abaixo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58845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BELÉM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Ananindeua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5º ano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7ª 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8ªsérie EF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1ª 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74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3ªsérie EM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Abaixo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Básico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16632"/>
            <a:ext cx="1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Matemática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85123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1124744"/>
            <a:ext cx="8280919" cy="2976331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rgbClr val="00B050"/>
                </a:solidFill>
              </a:rPr>
              <a:t>Fatores </a:t>
            </a:r>
            <a:r>
              <a:rPr lang="pt-BR" sz="3600" b="1" dirty="0">
                <a:solidFill>
                  <a:srgbClr val="00B050"/>
                </a:solidFill>
              </a:rPr>
              <a:t>Associados ao Desempenho Escolar</a:t>
            </a:r>
            <a:r>
              <a:rPr lang="pt-BR" sz="3600" dirty="0" smtClean="0">
                <a:solidFill>
                  <a:srgbClr val="C00000"/>
                </a:solidFill>
              </a:rPr>
              <a:t/>
            </a:r>
            <a:br>
              <a:rPr lang="pt-BR" sz="3600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Belém 3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0" y="548680"/>
            <a:ext cx="828342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629" y="609042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Objetivos</a:t>
            </a:r>
            <a:endParaRPr lang="pt-BR" sz="3600" b="1" i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Belém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CaixaDeTexto 13"/>
          <p:cNvSpPr txBox="1"/>
          <p:nvPr/>
        </p:nvSpPr>
        <p:spPr>
          <a:xfrm>
            <a:off x="324480" y="2636912"/>
            <a:ext cx="8423984" cy="249299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Verificar os fatores que levam a diferentes desempenhos escolares.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Esses fatores podem estar associados às características dos alunos, das turmas, dos professores, das escolas e do ambiente.</a:t>
            </a:r>
          </a:p>
          <a:p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1328862" y="260648"/>
            <a:ext cx="5576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DEPÊNDENCIA ADMINISTRATIVA: Estadual x </a:t>
            </a:r>
            <a:r>
              <a:rPr lang="pt-BR" b="1" dirty="0" smtClean="0">
                <a:solidFill>
                  <a:srgbClr val="002060"/>
                </a:solidFill>
              </a:rPr>
              <a:t>Municipal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Número de alunos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30374"/>
              </p:ext>
            </p:extLst>
          </p:nvPr>
        </p:nvGraphicFramePr>
        <p:xfrm>
          <a:off x="862012" y="1607343"/>
          <a:ext cx="7419975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40396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Questionários do </a:t>
            </a:r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Os fatores deste estudo foram extraídos, principalmente, dos questionários aplicados pelo </a:t>
            </a:r>
            <a:r>
              <a:rPr lang="pt-BR" dirty="0" err="1"/>
              <a:t>SisPAE</a:t>
            </a:r>
            <a:r>
              <a:rPr lang="pt-BR" dirty="0"/>
              <a:t> 2014, incluindo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Questionário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dos alunos;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Questionário dos professores;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Questionário do diretor; e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Questionário da escola (infraestrutura)</a:t>
            </a: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logo_vunes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638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Metodologia</a:t>
            </a:r>
            <a:endParaRPr lang="pt-BR" sz="4000" b="1" dirty="0">
              <a:ln w="11430"/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Primeiramente são construídas </a:t>
            </a: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medidas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associadas aos itens dos questionários. </a:t>
            </a:r>
            <a:br>
              <a:rPr lang="pt-B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Nos casos mais complexos utiliza-se a teoria de resposta ao item (TRI).</a:t>
            </a:r>
          </a:p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No presente estudo todas as medidas foram agregadas para escolas.</a:t>
            </a:r>
          </a:p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associação com o desempenho escolar é feita por análise de regressão. </a:t>
            </a:r>
          </a:p>
          <a:p>
            <a:pPr>
              <a:buNone/>
            </a:pP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26064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20675" y="2924944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Defasagem escolar</a:t>
            </a:r>
          </a:p>
          <a:p>
            <a:pPr lvl="1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defasagem do aluno foi feita com base na informação da idade do aluno.</a:t>
            </a:r>
          </a:p>
          <a:p>
            <a:pPr lvl="1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Calculou-se a média da defasagem dos alunos de cada escola</a:t>
            </a:r>
            <a:r>
              <a:rPr lang="pt-BR" dirty="0"/>
              <a:t>.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2" y="1484784"/>
            <a:ext cx="971550" cy="10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17218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9" y="98728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467545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8593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Expectativa de curso superior na percepção do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aluno considerando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os itens do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questionário:</a:t>
            </a:r>
          </a:p>
          <a:p>
            <a:pPr algn="just"/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Com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base na nas suas expectativas, você acredita que irá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:       </a:t>
            </a:r>
          </a:p>
          <a:p>
            <a:pPr marL="216000" lvl="2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30. Ingressar numa universidade pública.</a:t>
            </a:r>
          </a:p>
          <a:p>
            <a:pPr marL="216000" lvl="2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31. Ingressar numa faculdade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particular.</a:t>
            </a:r>
          </a:p>
          <a:p>
            <a:pPr marL="0" lvl="2"/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2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Foi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calculada a porcentagem de alunos que pretende fazer faculdade por escola </a:t>
            </a:r>
          </a:p>
        </p:txBody>
      </p:sp>
    </p:spTree>
    <p:extLst>
      <p:ext uri="{BB962C8B-B14F-4D97-AF65-F5344CB8AC3E}">
        <p14:creationId xmlns:p14="http://schemas.microsoft.com/office/powerpoint/2010/main" val="33351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Medidas 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baseadas nos questionários respondidos pelos 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alunos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Retângulo 1"/>
          <p:cNvSpPr/>
          <p:nvPr/>
        </p:nvSpPr>
        <p:spPr>
          <a:xfrm>
            <a:off x="647736" y="1988840"/>
            <a:ext cx="783059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Nível socioeconômico do aluno (NSE_A)</a:t>
            </a:r>
          </a:p>
          <a:p>
            <a:pPr lvl="1"/>
            <a:endParaRPr lang="pt-BR" dirty="0" smtClean="0"/>
          </a:p>
          <a:p>
            <a:pPr marL="0" lvl="1"/>
            <a:r>
              <a:rPr lang="pt-BR" sz="2000" dirty="0" smtClean="0"/>
              <a:t>Medida </a:t>
            </a:r>
            <a:r>
              <a:rPr lang="pt-BR" sz="2000" dirty="0"/>
              <a:t>construída com auxílio da teoria da resposta ao item (TRI), numa escala com </a:t>
            </a:r>
            <a:r>
              <a:rPr lang="pt-BR" sz="2000" dirty="0">
                <a:solidFill>
                  <a:srgbClr val="7030A0"/>
                </a:solidFill>
              </a:rPr>
              <a:t>média 0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7030A0"/>
                </a:solidFill>
              </a:rPr>
              <a:t>desvio padrão 1</a:t>
            </a:r>
            <a:r>
              <a:rPr lang="pt-BR" sz="2000" dirty="0"/>
              <a:t>.</a:t>
            </a:r>
          </a:p>
          <a:p>
            <a:pPr marL="0" lvl="1"/>
            <a:endParaRPr lang="pt-BR" dirty="0" smtClean="0"/>
          </a:p>
          <a:p>
            <a:pPr marL="0" lvl="1"/>
            <a:r>
              <a:rPr lang="pt-BR" dirty="0" smtClean="0"/>
              <a:t>Itens </a:t>
            </a:r>
            <a:r>
              <a:rPr lang="pt-BR" dirty="0"/>
              <a:t>usados do questionário:</a:t>
            </a:r>
          </a:p>
          <a:p>
            <a:pPr lvl="2"/>
            <a:r>
              <a:rPr lang="pt-BR" dirty="0"/>
              <a:t>4. Até que série/ano sua mãe ou a responsável por você estudou?</a:t>
            </a:r>
          </a:p>
          <a:p>
            <a:pPr lvl="2"/>
            <a:r>
              <a:rPr lang="pt-BR" dirty="0"/>
              <a:t>5. Até que série/ano seu pai ou o responsável por você estudou?</a:t>
            </a:r>
          </a:p>
          <a:p>
            <a:pPr lvl="2"/>
            <a:r>
              <a:rPr lang="pt-BR" dirty="0"/>
              <a:t>6. Sua rua é asfaltada ou tem calçamento?                                                                            </a:t>
            </a:r>
            <a:endParaRPr lang="pt-BR" sz="3800" dirty="0"/>
          </a:p>
          <a:p>
            <a:pPr lvl="2"/>
            <a:r>
              <a:rPr lang="pt-BR" dirty="0"/>
              <a:t>7. Sua residência tem energia elétrica?                                                                                  </a:t>
            </a:r>
            <a:endParaRPr lang="pt-BR" sz="3800" dirty="0"/>
          </a:p>
          <a:p>
            <a:pPr lvl="2"/>
            <a:r>
              <a:rPr lang="pt-BR" dirty="0"/>
              <a:t>8. Sua residência tem água na torneira?                                                                                </a:t>
            </a:r>
            <a:endParaRPr lang="pt-BR" sz="3800" dirty="0"/>
          </a:p>
          <a:p>
            <a:pPr lvl="2"/>
            <a:r>
              <a:rPr lang="pt-BR" dirty="0"/>
              <a:t>9. Sua rua tem coleta de lixo?                                                                                                </a:t>
            </a:r>
            <a:endParaRPr lang="pt-BR" sz="3800" dirty="0"/>
          </a:p>
          <a:p>
            <a:pPr lvl="2"/>
            <a:r>
              <a:rPr lang="pt-BR" dirty="0"/>
              <a:t>10. Tem alguém que mora com você que recebe Bolsa Família?</a:t>
            </a:r>
          </a:p>
        </p:txBody>
      </p:sp>
    </p:spTree>
    <p:extLst>
      <p:ext uri="{BB962C8B-B14F-4D97-AF65-F5344CB8AC3E}">
        <p14:creationId xmlns:p14="http://schemas.microsoft.com/office/powerpoint/2010/main" val="10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55679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Nível socioeconômico do aluno (NSE_A)</a:t>
            </a:r>
          </a:p>
          <a:p>
            <a:pPr marL="360000" lvl="2"/>
            <a:r>
              <a:rPr lang="pt-BR" dirty="0" smtClean="0"/>
              <a:t>11</a:t>
            </a:r>
            <a:r>
              <a:rPr lang="pt-BR" dirty="0"/>
              <a:t>. Sanitário                                                                                                                       </a:t>
            </a:r>
          </a:p>
          <a:p>
            <a:pPr marL="360000" lvl="2"/>
            <a:r>
              <a:rPr lang="pt-BR" dirty="0"/>
              <a:t>12. Geladeira                                                                                                                     </a:t>
            </a:r>
          </a:p>
          <a:p>
            <a:pPr marL="360000" lvl="2"/>
            <a:r>
              <a:rPr lang="pt-BR" dirty="0"/>
              <a:t>13. TV em cores     </a:t>
            </a:r>
          </a:p>
          <a:p>
            <a:pPr marL="360000" lvl="2"/>
            <a:r>
              <a:rPr lang="pt-BR" dirty="0"/>
              <a:t>14. Máquina de lavar roupa                                               </a:t>
            </a:r>
          </a:p>
          <a:p>
            <a:pPr marL="360000" lvl="2"/>
            <a:r>
              <a:rPr lang="pt-BR" dirty="0"/>
              <a:t>15. Aparelho de DVD                                                                                                         </a:t>
            </a:r>
          </a:p>
          <a:p>
            <a:pPr marL="360000" lvl="2"/>
            <a:r>
              <a:rPr lang="pt-BR" dirty="0"/>
              <a:t>16. Automóvel (carro/moto)                                                                                               </a:t>
            </a:r>
          </a:p>
          <a:p>
            <a:pPr marL="360000" lvl="2"/>
            <a:r>
              <a:rPr lang="pt-BR" dirty="0"/>
              <a:t>17. Dicionário de Língua Portuguesa e/ou outras línguas.</a:t>
            </a:r>
          </a:p>
          <a:p>
            <a:pPr marL="360000" lvl="2"/>
            <a:r>
              <a:rPr lang="pt-BR" dirty="0"/>
              <a:t>18. Jornal de Notícias, como Diário do Pará, O Liberal, Amazônia e etc.?                       </a:t>
            </a:r>
          </a:p>
          <a:p>
            <a:pPr marL="360000" lvl="2"/>
            <a:r>
              <a:rPr lang="pt-BR" dirty="0"/>
              <a:t>19. Revistas de Informação Geral como Veja, Época, </a:t>
            </a:r>
            <a:r>
              <a:rPr lang="pt-BR" dirty="0" err="1"/>
              <a:t>Super</a:t>
            </a:r>
            <a:r>
              <a:rPr lang="pt-BR" dirty="0"/>
              <a:t> Interessante etc.?               </a:t>
            </a:r>
          </a:p>
          <a:p>
            <a:pPr marL="360000" lvl="2"/>
            <a:r>
              <a:rPr lang="pt-BR" dirty="0"/>
              <a:t>20. Livros </a:t>
            </a:r>
          </a:p>
          <a:p>
            <a:pPr marL="360000" lvl="2"/>
            <a:r>
              <a:rPr lang="pt-BR" dirty="0"/>
              <a:t>21. Na sua casa, trabalha alguma empregada doméstica?</a:t>
            </a:r>
          </a:p>
          <a:p>
            <a:pPr marL="360000" lvl="2"/>
            <a:r>
              <a:rPr lang="pt-BR" dirty="0"/>
              <a:t>22. Sem considerar livros escolares, jornais e revistas, quantos livros existem no local onde você mora?</a:t>
            </a:r>
          </a:p>
          <a:p>
            <a:pPr marL="360000" lvl="2"/>
            <a:r>
              <a:rPr lang="pt-BR" dirty="0"/>
              <a:t>23. Com qual frequência você vê seus pais, ou responsáveis por você, lendo (jornais, revistas, livros etc.)?</a:t>
            </a:r>
          </a:p>
          <a:p>
            <a:pPr marL="360000" lvl="2"/>
            <a:r>
              <a:rPr lang="pt-BR" dirty="0"/>
              <a:t>26. Você tem  computador   no  local  onde  você mora?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47597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2060"/>
                </a:solidFill>
              </a:rPr>
              <a:t>Nível socioeconômico do aluno (NSE_A</a:t>
            </a:r>
            <a:r>
              <a:rPr lang="pt-BR" sz="24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pt-BR" sz="2400" b="1" dirty="0">
              <a:solidFill>
                <a:srgbClr val="002060"/>
              </a:solidFill>
            </a:endParaRPr>
          </a:p>
          <a:p>
            <a:pPr lvl="1"/>
            <a:r>
              <a:rPr lang="pt-BR" sz="2400" dirty="0"/>
              <a:t>Depois de obtido o nível socioeconômico dos alunos, calculou-se a média por escola como uma medida do nível socioeconômico da escola (NSE_AE)</a:t>
            </a:r>
          </a:p>
          <a:p>
            <a:pPr lvl="1"/>
            <a:endParaRPr lang="pt-BR" sz="2400" dirty="0"/>
          </a:p>
          <a:p>
            <a:pPr lvl="1"/>
            <a:r>
              <a:rPr lang="pt-BR" sz="2200" dirty="0">
                <a:solidFill>
                  <a:srgbClr val="C00000"/>
                </a:solidFill>
              </a:rPr>
              <a:t>Observamos que os alunos de 4º e 5º ano parecem ter tido dificuldades para responder esses itens do questionário (muitos itens sem resposta e, aparentemente, muitos itens mal respondidos). A construção deste e de outras medidas do questionário dos alunos foram feitas com as respostas das séries mais avançadas. Embora os valores das medidas foram atribuídas para todos alunos que responderam a maioria dos </a:t>
            </a:r>
            <a:r>
              <a:rPr lang="pt-BR" sz="2400" dirty="0">
                <a:solidFill>
                  <a:srgbClr val="C00000"/>
                </a:solidFill>
              </a:rPr>
              <a:t>itens.</a:t>
            </a:r>
          </a:p>
          <a:p>
            <a:endParaRPr lang="pt-BR"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167729" y="5664918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2085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1328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3527" y="444480"/>
            <a:ext cx="7078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683568" y="1997839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Nível de satisfação dos alunos com a escola (NSAE_A</a:t>
            </a:r>
            <a:r>
              <a:rPr lang="pt-BR" sz="2000" b="1" dirty="0" smtClean="0">
                <a:solidFill>
                  <a:srgbClr val="002060"/>
                </a:solidFill>
              </a:rPr>
              <a:t>)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pPr lvl="1"/>
            <a:r>
              <a:rPr lang="pt-BR" sz="2000" dirty="0"/>
              <a:t>Medida construída com auxílio da teoria da resposta ao item (TRI), numa escala com </a:t>
            </a:r>
            <a:r>
              <a:rPr lang="pt-BR" sz="2000" dirty="0">
                <a:solidFill>
                  <a:srgbClr val="7030A0"/>
                </a:solidFill>
              </a:rPr>
              <a:t>média 0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7030A0"/>
                </a:solidFill>
              </a:rPr>
              <a:t>desvio padrão 1</a:t>
            </a:r>
            <a:r>
              <a:rPr lang="pt-BR" sz="2000" dirty="0"/>
              <a:t>.</a:t>
            </a:r>
          </a:p>
          <a:p>
            <a:pPr lvl="1"/>
            <a:r>
              <a:rPr lang="pt-BR" sz="2000" dirty="0"/>
              <a:t>Depois de obtida a medida por aluno, calculou-se a média por escola como uma medida da escola (NSAE_AE)</a:t>
            </a:r>
          </a:p>
          <a:p>
            <a:pPr lvl="1"/>
            <a:endParaRPr lang="pt-BR" sz="2400" dirty="0"/>
          </a:p>
          <a:p>
            <a:pPr lvl="1"/>
            <a:r>
              <a:rPr lang="pt-BR" sz="2400" b="1" dirty="0"/>
              <a:t>Itens usados do questionário: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0585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10974" y="404664"/>
            <a:ext cx="8190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dirty="0" smtClean="0"/>
              <a:t>36</a:t>
            </a:r>
            <a:r>
              <a:rPr lang="pt-BR" dirty="0"/>
              <a:t>. Tenho participado de coisas interessantes na escola.</a:t>
            </a:r>
          </a:p>
          <a:p>
            <a:pPr lvl="2"/>
            <a:r>
              <a:rPr lang="pt-BR" dirty="0"/>
              <a:t>37. Acho que vale a pena estudar nesta escola.</a:t>
            </a:r>
          </a:p>
          <a:p>
            <a:pPr lvl="2"/>
            <a:r>
              <a:rPr lang="pt-BR" dirty="0"/>
              <a:t>38. Estou sempre aprendendo coisas novas nesta escola.                                  </a:t>
            </a:r>
          </a:p>
          <a:p>
            <a:pPr lvl="2"/>
            <a:r>
              <a:rPr lang="pt-BR" dirty="0"/>
              <a:t>39. Sinto-me bem cuidado(a) nesta escola.</a:t>
            </a:r>
          </a:p>
          <a:p>
            <a:pPr lvl="2"/>
            <a:r>
              <a:rPr lang="pt-BR" dirty="0"/>
              <a:t>40. Sinto que sou valorizado(a) nesta escola.</a:t>
            </a:r>
          </a:p>
          <a:p>
            <a:pPr lvl="2"/>
            <a:r>
              <a:rPr lang="pt-BR" dirty="0"/>
              <a:t>41. A escola em que estudo é acolhedora.</a:t>
            </a:r>
          </a:p>
          <a:p>
            <a:pPr lvl="2"/>
            <a:r>
              <a:rPr lang="pt-BR" dirty="0"/>
              <a:t>42. Gosto de estudar nesta escola.</a:t>
            </a:r>
          </a:p>
          <a:p>
            <a:pPr lvl="2"/>
            <a:r>
              <a:rPr lang="pt-BR" dirty="0"/>
              <a:t>43. Eu me sinto cheio(a) de energia e animado(a) na escola.</a:t>
            </a:r>
          </a:p>
          <a:p>
            <a:pPr lvl="2"/>
            <a:r>
              <a:rPr lang="pt-BR" dirty="0"/>
              <a:t>44. Gosto de ir para a escola.</a:t>
            </a:r>
          </a:p>
          <a:p>
            <a:pPr lvl="2"/>
            <a:r>
              <a:rPr lang="pt-BR" dirty="0"/>
              <a:t>50. Nas aulas, o(a) professor(a) ouve a opinião dos alunos.</a:t>
            </a:r>
          </a:p>
          <a:p>
            <a:pPr lvl="2"/>
            <a:r>
              <a:rPr lang="pt-BR" dirty="0"/>
              <a:t>51. O(A) professor(a) sempre esclarece minhas dúvidas.</a:t>
            </a:r>
          </a:p>
          <a:p>
            <a:pPr lvl="2"/>
            <a:r>
              <a:rPr lang="pt-BR" dirty="0"/>
              <a:t>52. Aprendo a matéria que o(a) professor(a) ensina.</a:t>
            </a:r>
          </a:p>
          <a:p>
            <a:pPr lvl="2"/>
            <a:r>
              <a:rPr lang="pt-BR" dirty="0"/>
              <a:t>56. O(A) professor(a) explica até que todos entendam a matéria.</a:t>
            </a:r>
          </a:p>
          <a:p>
            <a:pPr lvl="2"/>
            <a:r>
              <a:rPr lang="pt-BR" dirty="0"/>
              <a:t>57. Para o(a) professor(a), a turma toda pode aprender.</a:t>
            </a:r>
          </a:p>
          <a:p>
            <a:pPr lvl="2"/>
            <a:r>
              <a:rPr lang="pt-BR" dirty="0"/>
              <a:t>58. Eu capricho na hora de fazer os meus trabalhos.</a:t>
            </a:r>
          </a:p>
          <a:p>
            <a:pPr lvl="2"/>
            <a:r>
              <a:rPr lang="pt-BR" dirty="0"/>
              <a:t>59. O(A) professor(a) é claro ao explicar a matéria.</a:t>
            </a:r>
          </a:p>
          <a:p>
            <a:pPr lvl="2"/>
            <a:r>
              <a:rPr lang="pt-BR" dirty="0"/>
              <a:t>60. Acho as aulas interessantes e animadas.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8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40466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971600" y="148478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Nível do clima escolar, na percepção dos alunos (NCE_A</a:t>
            </a:r>
            <a:r>
              <a:rPr lang="pt-BR" sz="2000" b="1" dirty="0" smtClean="0">
                <a:solidFill>
                  <a:srgbClr val="002060"/>
                </a:solidFill>
              </a:rPr>
              <a:t>)</a:t>
            </a:r>
          </a:p>
          <a:p>
            <a:endParaRPr lang="pt-BR" sz="2000" b="1" dirty="0"/>
          </a:p>
          <a:p>
            <a:r>
              <a:rPr lang="pt-BR" sz="2000" dirty="0"/>
              <a:t>Medida construída com auxílio da teoria da resposta ao item (TRI), numa escala com </a:t>
            </a:r>
            <a:r>
              <a:rPr lang="pt-BR" sz="2000" dirty="0">
                <a:solidFill>
                  <a:srgbClr val="7030A0"/>
                </a:solidFill>
              </a:rPr>
              <a:t>média 0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7030A0"/>
                </a:solidFill>
              </a:rPr>
              <a:t>desvio padrão 1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endParaRPr lang="pt-BR" sz="2000" dirty="0"/>
          </a:p>
          <a:p>
            <a:pPr lvl="1"/>
            <a:r>
              <a:rPr lang="pt-BR" sz="2000" dirty="0"/>
              <a:t>Depois de obtida a medida por aluno, calculou-se a média por escola como uma medida da escola (NCE_AE)</a:t>
            </a:r>
          </a:p>
          <a:p>
            <a:pPr lvl="1"/>
            <a:endParaRPr lang="pt-BR" sz="2400" dirty="0"/>
          </a:p>
          <a:p>
            <a:pPr lvl="1"/>
            <a:r>
              <a:rPr lang="pt-BR" sz="2400" b="1" dirty="0"/>
              <a:t>Itens usados do questionário: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5520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CaixaDeTexto 12"/>
          <p:cNvSpPr txBox="1"/>
          <p:nvPr/>
        </p:nvSpPr>
        <p:spPr>
          <a:xfrm>
            <a:off x="1619672" y="404664"/>
            <a:ext cx="5616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DEPÊNDENCIA ADMINISTRATIVA: Urbana x Rural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Média de Proficiência em Língua Portuguesa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93340"/>
              </p:ext>
            </p:extLst>
          </p:nvPr>
        </p:nvGraphicFramePr>
        <p:xfrm>
          <a:off x="324480" y="1397793"/>
          <a:ext cx="8351976" cy="375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18165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632943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2">
              <a:lnSpc>
                <a:spcPct val="150000"/>
              </a:lnSpc>
            </a:pPr>
            <a:r>
              <a:rPr lang="pt-BR" dirty="0"/>
              <a:t>45. A escola é uma bagunça. Ficam muitos alunos do lado de fora da sala fazendo barulho.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46. Quando alguém me ameaça ou agride, não adianta reclamar na direção. Tudo continua do mesmo jeito.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47. A turma demora a fazer silêncio, depois que o(a) professor(a) entra em sala.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48. Durante as aulas, há muito barulho e bagunça, o que atrapalha quem quer estudar.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49. Por qualquer motivo, os alunos são colocados para fora da sala pelo Professor.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alunos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467544" y="1997839"/>
            <a:ext cx="813690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Nível de relacionamento na escola, na percepção dos alunos (NRE_A</a:t>
            </a:r>
            <a:r>
              <a:rPr lang="pt-BR" sz="2000" b="1" dirty="0" smtClean="0">
                <a:solidFill>
                  <a:srgbClr val="002060"/>
                </a:solidFill>
              </a:rPr>
              <a:t>)</a:t>
            </a:r>
          </a:p>
          <a:p>
            <a:endParaRPr lang="pt-BR" dirty="0"/>
          </a:p>
          <a:p>
            <a:r>
              <a:rPr lang="pt-BR" sz="2400" dirty="0"/>
              <a:t>Medida construída com auxílio da teoria da resposta ao item (TRI), numa escala com </a:t>
            </a:r>
            <a:r>
              <a:rPr lang="pt-BR" sz="2400" dirty="0">
                <a:solidFill>
                  <a:srgbClr val="7030A0"/>
                </a:solidFill>
              </a:rPr>
              <a:t>média 0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7030A0"/>
                </a:solidFill>
              </a:rPr>
              <a:t>desvio padrão 1</a:t>
            </a:r>
            <a:r>
              <a:rPr lang="pt-BR" sz="2400" dirty="0" smtClean="0"/>
              <a:t>.</a:t>
            </a:r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sz="2000" dirty="0"/>
              <a:t>Depois de obtida a medida por aluno, calculou-se a média por escola como uma medida da escola (NRE_AE)</a:t>
            </a:r>
          </a:p>
          <a:p>
            <a:pPr lvl="1"/>
            <a:endParaRPr lang="pt-BR" sz="2000" dirty="0"/>
          </a:p>
          <a:p>
            <a:pPr lvl="1"/>
            <a:r>
              <a:rPr lang="pt-BR" sz="2000" b="1" dirty="0"/>
              <a:t>Itens usados do questionário: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Retângulo 7"/>
          <p:cNvSpPr/>
          <p:nvPr/>
        </p:nvSpPr>
        <p:spPr>
          <a:xfrm>
            <a:off x="755575" y="1228398"/>
            <a:ext cx="7980153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0" lvl="2">
              <a:lnSpc>
                <a:spcPct val="150000"/>
              </a:lnSpc>
            </a:pPr>
            <a:r>
              <a:rPr lang="pt-BR" dirty="0"/>
              <a:t>64. </a:t>
            </a:r>
            <a:r>
              <a:rPr lang="pt-BR" sz="2000" dirty="0"/>
              <a:t>Como você vê a relação entre professores e estudantes?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65. Como você vê a relação entre estudantes e estudantes?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66. Como você vê a relação entre professores e gestores?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67. Como você vê a relação entre os professores?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68. Como você vê a relação entre estudantes e gestores?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69. Como você vê a relação entre estudantes e funcionários?</a:t>
            </a:r>
          </a:p>
          <a:p>
            <a:pPr marL="504000" lvl="2">
              <a:lnSpc>
                <a:spcPct val="150000"/>
              </a:lnSpc>
            </a:pPr>
            <a:r>
              <a:rPr lang="pt-BR" sz="2000" dirty="0"/>
              <a:t>70. Como você vê a relação entre professores e funcionários?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professores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539552" y="241333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Nível de instrução dos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professores</a:t>
            </a: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Foram criadas duas variáveis indicadoras (tipo </a:t>
            </a:r>
            <a:r>
              <a:rPr lang="pt-BR" sz="2000" i="1" dirty="0">
                <a:solidFill>
                  <a:srgbClr val="FF0000"/>
                </a:solidFill>
              </a:rPr>
              <a:t>sim-não</a:t>
            </a:r>
            <a:r>
              <a:rPr lang="pt-BR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pt-BR" sz="2400" dirty="0"/>
          </a:p>
          <a:p>
            <a:pPr marL="360000" lvl="2" indent="-342900">
              <a:buFont typeface="Arial" panose="020B0604020202020204" pitchFamily="34" charset="0"/>
              <a:buChar char="•"/>
            </a:pPr>
            <a:r>
              <a:rPr lang="pt-BR" sz="2400" dirty="0"/>
              <a:t>se a escola tem professores na série sem curso superior;</a:t>
            </a:r>
          </a:p>
          <a:p>
            <a:pPr marL="360000" lvl="2" indent="-342900">
              <a:buFont typeface="Arial" panose="020B0604020202020204" pitchFamily="34" charset="0"/>
              <a:buChar char="•"/>
            </a:pPr>
            <a:r>
              <a:rPr lang="pt-BR" sz="2400" dirty="0"/>
              <a:t>se a escola tem professores na série com pós-graduação.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332656"/>
            <a:ext cx="889248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professores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395535" y="1582341"/>
            <a:ext cx="83401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Nível de instrução dos </a:t>
            </a:r>
            <a:r>
              <a:rPr lang="pt-BR" sz="2000" b="1" dirty="0" smtClean="0"/>
              <a:t>professores</a:t>
            </a:r>
          </a:p>
          <a:p>
            <a:endParaRPr lang="pt-BR" sz="2000" dirty="0"/>
          </a:p>
          <a:p>
            <a:pPr lvl="1"/>
            <a:r>
              <a:rPr lang="pt-BR" sz="2000" dirty="0"/>
              <a:t>Foram criadas duas variáveis indicadoras (tipo </a:t>
            </a:r>
            <a:r>
              <a:rPr lang="pt-BR" sz="2000" i="1" dirty="0"/>
              <a:t>sim-não</a:t>
            </a:r>
            <a:r>
              <a:rPr lang="pt-BR" sz="2000" dirty="0" smtClean="0"/>
              <a:t>)</a:t>
            </a:r>
          </a:p>
          <a:p>
            <a:pPr lvl="1"/>
            <a:endParaRPr lang="pt-BR" sz="2000" dirty="0"/>
          </a:p>
          <a:p>
            <a:pPr marL="3600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se a escola tem professor que leciona predominantemente 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português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600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se a escola tem professor que leciona predominantemente 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matemática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60000" lvl="2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60000" lvl="2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pt-BR" sz="2000" dirty="0"/>
              <a:t>A primeira variável será usada como possível fator associado em língua portuguesa e a segunda como possível fator associado em matemática.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professores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582341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Projeto de redução da taxa de abandono escolar.</a:t>
            </a:r>
          </a:p>
          <a:p>
            <a:pPr lvl="1"/>
            <a:r>
              <a:rPr lang="pt-BR" dirty="0"/>
              <a:t>Variável indicadora (tipo </a:t>
            </a:r>
            <a:r>
              <a:rPr lang="pt-BR" i="1" dirty="0"/>
              <a:t>sim-não</a:t>
            </a:r>
            <a:r>
              <a:rPr lang="pt-BR" dirty="0"/>
              <a:t>). Considerado </a:t>
            </a:r>
            <a:r>
              <a:rPr lang="pt-BR" u="sng" dirty="0"/>
              <a:t>sim</a:t>
            </a:r>
            <a:r>
              <a:rPr lang="pt-BR" dirty="0"/>
              <a:t> quando a maioria dos professores respondem que concordam que existe esse projeto na escola.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sz="2400" b="1" dirty="0"/>
              <a:t>Projeto de redução da taxa de reprovação escolar.</a:t>
            </a:r>
          </a:p>
          <a:p>
            <a:pPr lvl="1"/>
            <a:r>
              <a:rPr lang="pt-BR" dirty="0"/>
              <a:t>Variável indicadora (tipo </a:t>
            </a:r>
            <a:r>
              <a:rPr lang="pt-BR" i="1" dirty="0"/>
              <a:t>sim-não</a:t>
            </a:r>
            <a:r>
              <a:rPr lang="pt-BR" dirty="0"/>
              <a:t>). Considerado </a:t>
            </a:r>
            <a:r>
              <a:rPr lang="pt-BR" u="sng" dirty="0"/>
              <a:t>sim</a:t>
            </a:r>
            <a:r>
              <a:rPr lang="pt-BR" dirty="0"/>
              <a:t> quando a maioria dos professores respondem que concordam que existe esse projeto na escola.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89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professores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329726" y="1340615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2"/>
            <a:r>
              <a:rPr lang="pt-BR" sz="2000" b="1" dirty="0">
                <a:solidFill>
                  <a:srgbClr val="002060"/>
                </a:solidFill>
              </a:rPr>
              <a:t>Nível de comprometimento do professor (NCP_P)</a:t>
            </a:r>
          </a:p>
          <a:p>
            <a:pPr lvl="2"/>
            <a:endParaRPr lang="pt-BR" sz="1600" dirty="0" smtClean="0"/>
          </a:p>
          <a:p>
            <a:pPr lvl="2"/>
            <a:r>
              <a:rPr lang="pt-BR" sz="1600" dirty="0" smtClean="0"/>
              <a:t>19</a:t>
            </a:r>
            <a:r>
              <a:rPr lang="pt-BR" sz="1600" dirty="0"/>
              <a:t>. Participei da elaboração do Projeto Político Pedagógico da Escola.</a:t>
            </a:r>
          </a:p>
          <a:p>
            <a:pPr lvl="2"/>
            <a:r>
              <a:rPr lang="pt-BR" sz="1600" dirty="0"/>
              <a:t>20. Conheço o Projeto Político Pedagógico da Escola.</a:t>
            </a:r>
          </a:p>
          <a:p>
            <a:pPr lvl="2"/>
            <a:r>
              <a:rPr lang="pt-BR" sz="1600" dirty="0"/>
              <a:t>21. Conheço as metas de Desempenho estabelecidas para a Escola.</a:t>
            </a:r>
          </a:p>
          <a:p>
            <a:pPr lvl="2"/>
            <a:r>
              <a:rPr lang="pt-BR" sz="1600" dirty="0"/>
              <a:t>28. Converso com os pais sobre os problemas de aprendizagem de seus filhos na escola.</a:t>
            </a:r>
          </a:p>
          <a:p>
            <a:pPr lvl="2"/>
            <a:r>
              <a:rPr lang="pt-BR" sz="1600" dirty="0"/>
              <a:t>29. Converso com os pais sobre os problemas disciplinares de seus filhos na escola.</a:t>
            </a:r>
          </a:p>
          <a:p>
            <a:pPr lvl="2"/>
            <a:r>
              <a:rPr lang="pt-BR" sz="1600" dirty="0"/>
              <a:t>43. Sempre corrijo e discuto a correção do dever de casa com os alunos.</a:t>
            </a:r>
          </a:p>
          <a:p>
            <a:pPr lvl="2"/>
            <a:r>
              <a:rPr lang="pt-BR" sz="1600" dirty="0"/>
              <a:t>44. Utilizo os resultados da avaliação para melhorar o que faço.</a:t>
            </a:r>
          </a:p>
          <a:p>
            <a:pPr lvl="2"/>
            <a:r>
              <a:rPr lang="pt-BR" sz="1600" dirty="0"/>
              <a:t>45. Utilizo os resultados das avaliações para rever minha prática pedagógica.</a:t>
            </a:r>
          </a:p>
          <a:p>
            <a:pPr lvl="2"/>
            <a:r>
              <a:rPr lang="pt-BR" sz="1600" dirty="0"/>
              <a:t>48. Ensino o mesmo assunto de várias maneiras, se for necessário, para que todos aprendam.                                                                           </a:t>
            </a:r>
          </a:p>
          <a:p>
            <a:pPr lvl="2"/>
            <a:r>
              <a:rPr lang="pt-BR" sz="1600" dirty="0"/>
              <a:t>49. Sinto-me responsável pela aprendizagem dos alunos.</a:t>
            </a:r>
          </a:p>
          <a:p>
            <a:pPr lvl="2"/>
            <a:r>
              <a:rPr lang="pt-BR" sz="1600" dirty="0"/>
              <a:t>50. As minhas aulas são sempre planejadas.                                                     </a:t>
            </a:r>
          </a:p>
          <a:p>
            <a:pPr lvl="2"/>
            <a:r>
              <a:rPr lang="pt-BR" sz="1600" dirty="0"/>
              <a:t>51. Procuro utilizar vários recursos para tornar as aulas mais atraentes.</a:t>
            </a:r>
          </a:p>
          <a:p>
            <a:pPr lvl="2"/>
            <a:r>
              <a:rPr lang="pt-BR" sz="1600" dirty="0"/>
              <a:t>52. Procuro passar trabalhos interessantes e desafiadores para os Alunos.</a:t>
            </a:r>
          </a:p>
          <a:p>
            <a:pPr lvl="2"/>
            <a:r>
              <a:rPr lang="pt-BR" sz="1600" dirty="0"/>
              <a:t>53. Sempre arrumo tempo para pesquisar novos assuntos para minhas aulas.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79" y="730777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professores</a:t>
            </a:r>
          </a:p>
          <a:p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351508"/>
            <a:ext cx="8424936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b="1" dirty="0">
                <a:solidFill>
                  <a:srgbClr val="002060"/>
                </a:solidFill>
              </a:rPr>
              <a:t>Nível de comprometimento do gestor, na percepção do professor (</a:t>
            </a:r>
            <a:r>
              <a:rPr lang="pt-BR" sz="2000" b="1" dirty="0" err="1">
                <a:solidFill>
                  <a:srgbClr val="002060"/>
                </a:solidFill>
              </a:rPr>
              <a:t>NCGes_P</a:t>
            </a:r>
            <a:r>
              <a:rPr lang="pt-BR" sz="2000" b="1" dirty="0" smtClean="0">
                <a:solidFill>
                  <a:srgbClr val="002060"/>
                </a:solidFill>
              </a:rPr>
              <a:t>)</a:t>
            </a:r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323528" y="230346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0" lvl="2"/>
            <a:r>
              <a:rPr lang="pt-BR" dirty="0"/>
              <a:t>65. O diálogo e a participação de outros atores escolares não são valorizados pela gestão desta escola.</a:t>
            </a:r>
          </a:p>
          <a:p>
            <a:pPr marL="504000" lvl="2"/>
            <a:r>
              <a:rPr lang="pt-BR" dirty="0"/>
              <a:t>66. O gestor desta escola só toma suas decisões depois de ouvir outros atores envolvidos com a escola.  </a:t>
            </a:r>
          </a:p>
          <a:p>
            <a:pPr marL="504000" lvl="2"/>
            <a:r>
              <a:rPr lang="pt-BR" dirty="0"/>
              <a:t>67. O planejamento anual das atividades é feito coletivamente.</a:t>
            </a:r>
          </a:p>
          <a:p>
            <a:pPr marL="504000" lvl="2"/>
            <a:r>
              <a:rPr lang="pt-BR" dirty="0"/>
              <a:t>68. O diretor desta escola tem por hábito consultar o Colegiado da Escola e ouvir as pessoas interessadas pelas questões da escola.</a:t>
            </a:r>
          </a:p>
          <a:p>
            <a:pPr marL="504000" lvl="2"/>
            <a:r>
              <a:rPr lang="pt-BR" dirty="0"/>
              <a:t>69. É obrigação da direção da escola prestar contas de todos os resultados, decisões e providências da escola.                  </a:t>
            </a:r>
          </a:p>
          <a:p>
            <a:pPr marL="504000" lvl="2"/>
            <a:r>
              <a:rPr lang="pt-BR" dirty="0"/>
              <a:t>70. A equipe gestora informa e incentiva a informação aos pais sobre o desempenho dos estudantes.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9451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professores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428106"/>
            <a:ext cx="828092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b="1" dirty="0">
                <a:solidFill>
                  <a:srgbClr val="002060"/>
                </a:solidFill>
              </a:rPr>
              <a:t>Nível de satisfação do professor (NSP_P</a:t>
            </a:r>
            <a:r>
              <a:rPr lang="pt-BR" sz="2000" b="1" dirty="0" smtClean="0">
                <a:solidFill>
                  <a:srgbClr val="002060"/>
                </a:solidFill>
              </a:rPr>
              <a:t>)</a:t>
            </a:r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400" b="1" dirty="0"/>
          </a:p>
          <a:p>
            <a:pPr marL="540000" lvl="2"/>
            <a:r>
              <a:rPr lang="pt-BR" dirty="0" smtClean="0"/>
              <a:t>14</a:t>
            </a:r>
            <a:r>
              <a:rPr lang="pt-BR" dirty="0"/>
              <a:t>. Gostaria de continuar lecionando nesta escola.</a:t>
            </a:r>
          </a:p>
          <a:p>
            <a:pPr marL="540000" lvl="2"/>
            <a:r>
              <a:rPr lang="pt-BR" dirty="0"/>
              <a:t>15. Considero meu trabalho importante  para o desenvolvimento desta escola.</a:t>
            </a:r>
          </a:p>
          <a:p>
            <a:pPr marL="540000" lvl="2"/>
            <a:r>
              <a:rPr lang="pt-BR" dirty="0"/>
              <a:t>16. Eu me sinto gratificado(a) pela carreira que escolhi.</a:t>
            </a:r>
          </a:p>
          <a:p>
            <a:pPr marL="540000" lvl="2"/>
            <a:r>
              <a:rPr lang="pt-BR" dirty="0"/>
              <a:t>17. A experiência nesta escola me faz crescer profissionalmente.</a:t>
            </a:r>
          </a:p>
          <a:p>
            <a:pPr marL="540000" lvl="2"/>
            <a:r>
              <a:rPr lang="pt-BR" dirty="0"/>
              <a:t>18. Apoiaria meu filho se ele quisesse ser professor.</a:t>
            </a:r>
          </a:p>
          <a:p>
            <a:pPr marL="540000" lvl="2"/>
            <a:r>
              <a:rPr lang="pt-BR" dirty="0"/>
              <a:t>30. Sinto que sou valorizado(a) nesta escola.</a:t>
            </a:r>
          </a:p>
          <a:p>
            <a:pPr marL="540000" lvl="2"/>
            <a:r>
              <a:rPr lang="pt-BR" dirty="0"/>
              <a:t>31. Gosto de fazer parte da equipe desta escola.</a:t>
            </a:r>
          </a:p>
          <a:p>
            <a:pPr marL="540000" lvl="2"/>
            <a:r>
              <a:rPr lang="pt-BR" dirty="0"/>
              <a:t>32. Gosto de trabalhar nesta escola.</a:t>
            </a:r>
          </a:p>
          <a:p>
            <a:pPr marL="540000" lvl="2"/>
            <a:r>
              <a:rPr lang="pt-BR" dirty="0"/>
              <a:t>33. Eu me sinto cheio(a) de energia e animado(a) na escola.</a:t>
            </a:r>
          </a:p>
          <a:p>
            <a:pPr marL="540000" lvl="2"/>
            <a:r>
              <a:rPr lang="pt-BR" dirty="0"/>
              <a:t>34. Gosto de ir para a escola.</a:t>
            </a:r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108794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diretores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700808"/>
            <a:ext cx="61744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 o diretor tem Pós-Graduação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 o diretor também é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 o diretor exerce atividade fora do magistério</a:t>
            </a:r>
          </a:p>
          <a:p>
            <a:pPr lvl="1"/>
            <a:endParaRPr lang="pt-BR" dirty="0" smtClean="0"/>
          </a:p>
          <a:p>
            <a:pPr lvl="1"/>
            <a:r>
              <a:rPr lang="pt-BR" sz="2400" b="1" dirty="0" smtClean="0">
                <a:solidFill>
                  <a:srgbClr val="FF0000"/>
                </a:solidFill>
              </a:rPr>
              <a:t>Três </a:t>
            </a:r>
            <a:r>
              <a:rPr lang="pt-BR" sz="2400" b="1" dirty="0">
                <a:solidFill>
                  <a:srgbClr val="FF0000"/>
                </a:solidFill>
              </a:rPr>
              <a:t>variáveis indicadoras (tipo </a:t>
            </a:r>
            <a:r>
              <a:rPr lang="pt-BR" sz="2400" b="1" i="1" dirty="0">
                <a:solidFill>
                  <a:srgbClr val="FF0000"/>
                </a:solidFill>
              </a:rPr>
              <a:t>sim-não</a:t>
            </a:r>
            <a:r>
              <a:rPr lang="pt-BR" sz="2400" b="1" dirty="0">
                <a:solidFill>
                  <a:srgbClr val="FF0000"/>
                </a:solidFill>
              </a:rPr>
              <a:t>) 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1358771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CaixaDeTexto 12"/>
          <p:cNvSpPr txBox="1"/>
          <p:nvPr/>
        </p:nvSpPr>
        <p:spPr>
          <a:xfrm>
            <a:off x="1619672" y="404664"/>
            <a:ext cx="5616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DEPÊNDENCIA ADMINISTRATIVA: Urbana x Rural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Média de Proficiência em Matemática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23506"/>
              </p:ext>
            </p:extLst>
          </p:nvPr>
        </p:nvGraphicFramePr>
        <p:xfrm>
          <a:off x="324480" y="1345916"/>
          <a:ext cx="8351976" cy="402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03599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7667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diretores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167729" y="1556792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b="1" dirty="0">
                <a:solidFill>
                  <a:srgbClr val="002060"/>
                </a:solidFill>
              </a:rPr>
              <a:t>Nível de satisfação dos diretores (NS_D) </a:t>
            </a:r>
          </a:p>
          <a:p>
            <a:pPr lvl="1"/>
            <a:endParaRPr lang="pt-BR" sz="3200" dirty="0"/>
          </a:p>
          <a:p>
            <a:pPr lvl="2"/>
            <a:r>
              <a:rPr lang="pt-BR" dirty="0" smtClean="0"/>
              <a:t>9</a:t>
            </a:r>
            <a:r>
              <a:rPr lang="pt-BR" dirty="0"/>
              <a:t>.  Foi uma decisão acertada ter me candidatado a diretor(a) desta escola.</a:t>
            </a:r>
          </a:p>
          <a:p>
            <a:pPr lvl="2"/>
            <a:r>
              <a:rPr lang="pt-BR" dirty="0"/>
              <a:t>10. Considero meu trabalho importante para o desenvolvimento desta escola.</a:t>
            </a:r>
          </a:p>
          <a:p>
            <a:pPr lvl="2"/>
            <a:r>
              <a:rPr lang="pt-BR" dirty="0"/>
              <a:t>11. Ser diretor(a) de escola é gratificante.</a:t>
            </a:r>
          </a:p>
          <a:p>
            <a:pPr lvl="2"/>
            <a:r>
              <a:rPr lang="pt-BR" dirty="0"/>
              <a:t>12. A experiência como diretor(a) desta escola me faz crescer profissionalmente. </a:t>
            </a:r>
          </a:p>
          <a:p>
            <a:pPr lvl="2"/>
            <a:r>
              <a:rPr lang="pt-BR" dirty="0"/>
              <a:t>13. A escola em que trabalho é acolhedora.</a:t>
            </a:r>
          </a:p>
          <a:p>
            <a:pPr lvl="2"/>
            <a:r>
              <a:rPr lang="pt-BR" dirty="0"/>
              <a:t>14. Gosto de trabalhar nesta escola.</a:t>
            </a:r>
          </a:p>
          <a:p>
            <a:pPr lvl="2"/>
            <a:r>
              <a:rPr lang="pt-BR" dirty="0"/>
              <a:t>15. Eu me sinto cheio(a) de energia e animado(a) na escola.</a:t>
            </a:r>
          </a:p>
          <a:p>
            <a:pPr lvl="2"/>
            <a:r>
              <a:rPr lang="pt-BR" dirty="0"/>
              <a:t>16. Gosto de ir para a escola.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90811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40466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Medidas baseadas nos questionários respondidos pelos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diretores</a:t>
            </a:r>
          </a:p>
          <a:p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381986"/>
            <a:ext cx="8496944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b="1" dirty="0" smtClean="0"/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b="1" dirty="0" smtClean="0">
                <a:solidFill>
                  <a:srgbClr val="002060"/>
                </a:solidFill>
              </a:rPr>
              <a:t>Nível </a:t>
            </a:r>
            <a:r>
              <a:rPr lang="pt-BR" sz="2000" b="1" dirty="0">
                <a:solidFill>
                  <a:srgbClr val="002060"/>
                </a:solidFill>
              </a:rPr>
              <a:t>de participação e de interação dos agentes escolares (NPIAE_D) </a:t>
            </a:r>
          </a:p>
          <a:p>
            <a:pPr lvl="1"/>
            <a:endParaRPr lang="pt-BR" sz="3200" dirty="0"/>
          </a:p>
          <a:p>
            <a:pPr marL="360000" lvl="2"/>
            <a:r>
              <a:rPr lang="pt-BR" sz="1600" dirty="0" smtClean="0"/>
              <a:t>17</a:t>
            </a:r>
            <a:r>
              <a:rPr lang="pt-BR" sz="1600" dirty="0"/>
              <a:t>. Os professores me apoiam no cumprimento das regras da escola.</a:t>
            </a:r>
          </a:p>
          <a:p>
            <a:pPr marL="360000" lvl="2"/>
            <a:r>
              <a:rPr lang="pt-BR" sz="1600" dirty="0"/>
              <a:t>18. Os professores desta escola fazem esforço para interagir com a Comunidade.</a:t>
            </a:r>
          </a:p>
          <a:p>
            <a:pPr marL="360000" lvl="2"/>
            <a:r>
              <a:rPr lang="pt-BR" sz="1600" dirty="0"/>
              <a:t>20. Os professores trabalham juntos e cooperam uns com os outros.</a:t>
            </a:r>
          </a:p>
          <a:p>
            <a:pPr marL="360000" lvl="2"/>
            <a:r>
              <a:rPr lang="pt-BR" sz="1600" dirty="0"/>
              <a:t>22. As transgressões às normas de funcionamento e convivência da escola são resolvidas na própria escola.</a:t>
            </a:r>
          </a:p>
          <a:p>
            <a:pPr marL="360000" lvl="2"/>
            <a:r>
              <a:rPr lang="pt-BR" sz="1600" dirty="0"/>
              <a:t>23. A escola tem vários parceiros que ajudam a manter um atendimento de qualidade aos alunos.</a:t>
            </a:r>
          </a:p>
          <a:p>
            <a:pPr marL="360000" lvl="2"/>
            <a:r>
              <a:rPr lang="pt-BR" sz="1600" dirty="0"/>
              <a:t>24. Tenho por norma consultar o Conselho da Escola e ouvir as pessoas sobre as questões da escola.</a:t>
            </a:r>
          </a:p>
          <a:p>
            <a:pPr marL="360000" lvl="2"/>
            <a:r>
              <a:rPr lang="pt-BR" sz="1600" dirty="0"/>
              <a:t>25. O diálogo e a participação da comunidade é a melhor maneira de proteger a escola.</a:t>
            </a:r>
          </a:p>
          <a:p>
            <a:pPr marL="360000" lvl="2"/>
            <a:r>
              <a:rPr lang="pt-BR" sz="1600" dirty="0"/>
              <a:t>27. Tenho o hábito de informar aos pais ou responsáveis sobre o desempenho dos alunos.</a:t>
            </a:r>
          </a:p>
          <a:p>
            <a:pPr marL="360000" lvl="2"/>
            <a:r>
              <a:rPr lang="pt-BR" sz="1600" dirty="0"/>
              <a:t>28. Atendo pais de alunos para tratar de problemas disciplinares e de aprendizagem de seus filhos.</a:t>
            </a:r>
          </a:p>
          <a:p>
            <a:pPr marL="360000" lvl="2"/>
            <a:r>
              <a:rPr lang="pt-BR" sz="1600" dirty="0"/>
              <a:t>29. A permanência do aluno mais tempo na escola é incentivada promovendo ações de seu interesse.</a:t>
            </a:r>
          </a:p>
          <a:p>
            <a:pPr marL="360000" lvl="2"/>
            <a:r>
              <a:rPr lang="pt-BR" sz="1600" dirty="0"/>
              <a:t>30. O planejamento anual das atividades é feito coletivamente.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20" y="1097161"/>
            <a:ext cx="710644" cy="7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Medidas baseadas nos questionários de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escola (infraestrutura)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1978701" y="227687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Indicador de pichação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Indicador de depredação</a:t>
            </a:r>
          </a:p>
          <a:p>
            <a:endParaRPr lang="pt-BR" dirty="0"/>
          </a:p>
          <a:p>
            <a:pPr lvl="1"/>
            <a:r>
              <a:rPr lang="pt-BR" dirty="0"/>
              <a:t>Duas variáveis indicadoras (tipo </a:t>
            </a:r>
            <a:r>
              <a:rPr lang="pt-BR" i="1" dirty="0"/>
              <a:t>sim-não</a:t>
            </a:r>
            <a:r>
              <a:rPr lang="pt-BR" dirty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39" y="1090811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7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Medidas baseadas nos questionários de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escola (infraestrutura)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628800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Nível de Estrutura Predial da Escola (NEP_E)</a:t>
            </a:r>
          </a:p>
          <a:p>
            <a:pPr lvl="2"/>
            <a:endParaRPr lang="pt-BR" sz="1600" dirty="0" smtClean="0"/>
          </a:p>
          <a:p>
            <a:pPr lvl="2"/>
            <a:r>
              <a:rPr lang="pt-BR" sz="1600" dirty="0" smtClean="0"/>
              <a:t>02</a:t>
            </a:r>
            <a:r>
              <a:rPr lang="pt-BR" sz="1600" dirty="0"/>
              <a:t>. Telhado.</a:t>
            </a:r>
          </a:p>
          <a:p>
            <a:pPr lvl="2"/>
            <a:r>
              <a:rPr lang="pt-BR" dirty="0"/>
              <a:t>03. Paredes internas.</a:t>
            </a:r>
          </a:p>
          <a:p>
            <a:pPr lvl="2"/>
            <a:r>
              <a:rPr lang="pt-BR" dirty="0"/>
              <a:t>04. Piso.</a:t>
            </a:r>
          </a:p>
          <a:p>
            <a:pPr lvl="2"/>
            <a:r>
              <a:rPr lang="pt-BR" dirty="0"/>
              <a:t>05. Portas.</a:t>
            </a:r>
          </a:p>
          <a:p>
            <a:pPr lvl="2"/>
            <a:r>
              <a:rPr lang="pt-BR" dirty="0"/>
              <a:t>06. Janelas.</a:t>
            </a:r>
          </a:p>
          <a:p>
            <a:pPr lvl="2"/>
            <a:r>
              <a:rPr lang="pt-BR" dirty="0"/>
              <a:t>07. Banheiros.</a:t>
            </a:r>
          </a:p>
          <a:p>
            <a:pPr lvl="2"/>
            <a:r>
              <a:rPr lang="pt-BR" dirty="0"/>
              <a:t>08. Cozinha.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1" y="148541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Indicadores extraídos do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Censo Escolar 2013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167729" y="1700808"/>
            <a:ext cx="8724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se </a:t>
            </a:r>
            <a:r>
              <a:rPr lang="pt-BR" sz="2400" dirty="0"/>
              <a:t>a escola é rural (1 = rural, 0 = urbana)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se a escola é estadual (1 = estadual, 0 = municipal)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se a escola é capital (1 = Belém, 0 = outras cidades)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número de computadores totais por 100 alunos matriculados.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377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tx2">
                    <a:lumMod val="75000"/>
                  </a:schemeClr>
                </a:solidFill>
              </a:rPr>
              <a:t>Modelo de Regressão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83671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Sejam</a:t>
            </a:r>
            <a:r>
              <a:rPr lang="pt-BR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Y a proficiência média dos alunos de uma escola;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X</a:t>
            </a:r>
            <a:r>
              <a:rPr lang="pt-BR" baseline="-25000" dirty="0"/>
              <a:t>1</a:t>
            </a:r>
            <a:r>
              <a:rPr lang="pt-BR" dirty="0"/>
              <a:t> o primeiro fator associado relativo a escola;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X</a:t>
            </a:r>
            <a:r>
              <a:rPr lang="pt-BR" baseline="-25000" dirty="0"/>
              <a:t>2</a:t>
            </a:r>
            <a:r>
              <a:rPr lang="pt-BR" dirty="0"/>
              <a:t> o segundo fator associado relativo a escola;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</a:t>
            </a:r>
            <a:r>
              <a:rPr lang="pt-BR" dirty="0"/>
              <a:t>assim por diante.</a:t>
            </a:r>
          </a:p>
          <a:p>
            <a:endParaRPr lang="pt-BR" sz="2000" dirty="0" smtClean="0"/>
          </a:p>
          <a:p>
            <a:r>
              <a:rPr lang="pt-BR" sz="2000" dirty="0" smtClean="0"/>
              <a:t>para </a:t>
            </a:r>
            <a:r>
              <a:rPr lang="pt-BR" sz="2000" dirty="0"/>
              <a:t>uma dada escola i, tem-se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r>
              <a:rPr lang="es-ES_tradnl" sz="2800" dirty="0" err="1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s-ES_tradnl" sz="2800" baseline="-25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s-ES_tradnl" sz="28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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pt-BR" sz="28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s-ES_tradnl" sz="2800" baseline="-25000" dirty="0">
                <a:solidFill>
                  <a:srgbClr val="FF0000"/>
                </a:solidFill>
              </a:rPr>
              <a:t>1</a:t>
            </a:r>
            <a:r>
              <a:rPr lang="es-ES_tradnl" sz="2800" baseline="-2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s-ES_tradnl" sz="2800" baseline="-25000" dirty="0">
                <a:solidFill>
                  <a:schemeClr val="tx2">
                    <a:lumMod val="75000"/>
                  </a:schemeClr>
                </a:solidFill>
              </a:rPr>
              <a:t>1i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</a:t>
            </a:r>
            <a:r>
              <a:rPr lang="es-ES_tradnl" sz="2800" baseline="-25000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s-ES_tradnl" sz="2800" baseline="-25000" dirty="0">
                <a:solidFill>
                  <a:schemeClr val="tx2">
                    <a:lumMod val="75000"/>
                  </a:schemeClr>
                </a:solidFill>
              </a:rPr>
              <a:t>2i  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+ ...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</a:t>
            </a:r>
            <a:r>
              <a:rPr lang="pt-BR" sz="2800" baseline="-25000" dirty="0">
                <a:solidFill>
                  <a:schemeClr val="tx2">
                    <a:lumMod val="75000"/>
                  </a:schemeClr>
                </a:solidFill>
              </a:rPr>
              <a:t>k </a:t>
            </a:r>
            <a:r>
              <a:rPr lang="pt-BR" sz="2800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pt-BR" sz="2800" baseline="-25000" dirty="0" err="1">
                <a:solidFill>
                  <a:schemeClr val="tx2">
                    <a:lumMod val="75000"/>
                  </a:schemeClr>
                </a:solidFill>
              </a:rPr>
              <a:t>ki</a:t>
            </a:r>
            <a:r>
              <a:rPr lang="pt-BR" sz="2800" baseline="-2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</a:t>
            </a:r>
            <a:r>
              <a:rPr lang="pt-BR" sz="2800" baseline="-250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     (i = 1, 2, ..., n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pt-BR" sz="2000" dirty="0"/>
          </a:p>
          <a:p>
            <a:r>
              <a:rPr lang="pt-BR" sz="2000" dirty="0"/>
              <a:t>onde o termo </a:t>
            </a:r>
            <a:r>
              <a:rPr lang="pt-BR" sz="2000" dirty="0">
                <a:sym typeface="Symbol"/>
              </a:rPr>
              <a:t></a:t>
            </a:r>
            <a:r>
              <a:rPr lang="pt-BR" sz="2000" i="1" dirty="0"/>
              <a:t> </a:t>
            </a:r>
            <a:r>
              <a:rPr lang="pt-BR" sz="2000" dirty="0"/>
              <a:t>representa o efeito de uma infinidade de outros fatores que podem estar afetando a proficiência, o termo </a:t>
            </a:r>
            <a:r>
              <a:rPr lang="pt-BR" sz="2000" i="1" dirty="0"/>
              <a:t>aleatório</a:t>
            </a:r>
            <a:r>
              <a:rPr lang="pt-BR" sz="2000" dirty="0"/>
              <a:t> do modelo.</a:t>
            </a:r>
          </a:p>
          <a:p>
            <a:endParaRPr lang="pt-BR" sz="2000" dirty="0" smtClean="0"/>
          </a:p>
          <a:p>
            <a:r>
              <a:rPr lang="pt-BR" sz="2000" dirty="0" smtClean="0"/>
              <a:t>Os </a:t>
            </a:r>
            <a:r>
              <a:rPr lang="pt-BR" sz="2000" dirty="0">
                <a:solidFill>
                  <a:srgbClr val="FF0000"/>
                </a:solidFill>
                <a:sym typeface="Symbol"/>
              </a:rPr>
              <a:t>’s </a:t>
            </a:r>
            <a:r>
              <a:rPr lang="pt-BR" sz="2000" dirty="0">
                <a:sym typeface="Symbol"/>
              </a:rPr>
              <a:t>são estimados pelos dados e representam a influência de cada fator no desempenho. Observa-se que a magnitude das estimativas dos ’s não só está associado à força da relação, mas também às unidades de medida das variáveis.</a:t>
            </a:r>
            <a:endParaRPr lang="pt-BR" sz="2000" dirty="0"/>
          </a:p>
        </p:txBody>
      </p:sp>
      <p:pic>
        <p:nvPicPr>
          <p:cNvPr id="4" name="Picture 6" descr="logo_vune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40006"/>
            <a:ext cx="1494066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326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Principais resultados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708696" cy="557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575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Comentários dos fatores associados ao desempenho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Língua Portuguesa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5273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2622" y="2129411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medidas de alunos (cinco últimas linhas da tabela do Slide anterior) são as que mais estão associadas ao desempenho.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 Escola com mais alunos em defasagem escolar tende a ter desempenhos piores.</a:t>
            </a:r>
          </a:p>
          <a:p>
            <a:pPr lvl="1"/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Por ex., na 3ª série do EM, as escolas em que a média de defasagem de seus alunos é um ano maior, o seu desempenho médio tende a reduzir em 16,5 unidades na escala do Saeb/</a:t>
            </a:r>
            <a:r>
              <a:rPr lang="pt-BR" sz="2000" i="1" dirty="0" err="1">
                <a:solidFill>
                  <a:schemeClr val="tx2">
                    <a:lumMod val="75000"/>
                  </a:schemeClr>
                </a:solidFill>
              </a:rPr>
              <a:t>SisPAE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Quanto melhor o Nível do Clima Escolar e o Nível de Relacionamento na Escola, ambos na percepção do aluno,  melhor é o desempenho do aluno</a:t>
            </a:r>
          </a:p>
        </p:txBody>
      </p:sp>
    </p:spTree>
    <p:extLst>
      <p:ext uri="{BB962C8B-B14F-4D97-AF65-F5344CB8AC3E}">
        <p14:creationId xmlns:p14="http://schemas.microsoft.com/office/powerpoint/2010/main" val="15153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Comentários dos fatores associados ao desempenho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Língua Portuguesa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49289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Relação “curiosa” no Nível de Satisfação dos Alunos. Tem efeito positivo no 4º e 5º ano e efeito negativo para séries mais avançadas, especialmente no 3º EM.</a:t>
            </a:r>
          </a:p>
          <a:p>
            <a:pPr lvl="1"/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Uma possível explicação para isto é que os melhores alunos de séries mais avançadas são mais críticos, em consequência, seus níveis de satisfação tendem a ser menores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5273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91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o 3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Retângulo 7"/>
          <p:cNvSpPr/>
          <p:nvPr/>
        </p:nvSpPr>
        <p:spPr>
          <a:xfrm>
            <a:off x="188440" y="260648"/>
            <a:ext cx="8547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Comentários dos fatores associados ao desempenho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Língua Portuguesa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8440" y="1720840"/>
            <a:ext cx="83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Em relação as características  de escola e ambiente, verifica-se:</a:t>
            </a:r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Escolas rurais de 4º e 5º ano do EF apresentaram menor desempenho que as urbanas.</a:t>
            </a:r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No ensino elementar, escolas da rede estadual tendem a ter desempenho pior.</a:t>
            </a:r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No 4º e 5º ano, o desempenho tende a ser pior nas escolas em que: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Diretor não tem Pós-Graduação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Diretor é também professor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Há professor sem curso superior</a:t>
            </a:r>
          </a:p>
        </p:txBody>
      </p:sp>
    </p:spTree>
    <p:extLst>
      <p:ext uri="{BB962C8B-B14F-4D97-AF65-F5344CB8AC3E}">
        <p14:creationId xmlns:p14="http://schemas.microsoft.com/office/powerpoint/2010/main" val="2214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CaixaDeTexto 12"/>
          <p:cNvSpPr txBox="1"/>
          <p:nvPr/>
        </p:nvSpPr>
        <p:spPr>
          <a:xfrm>
            <a:off x="1619672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DEPÊNDENCIA ADMINISTRATIVA: Urbana x Rural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Número de alunos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539005"/>
              </p:ext>
            </p:extLst>
          </p:nvPr>
        </p:nvGraphicFramePr>
        <p:xfrm>
          <a:off x="311093" y="1233566"/>
          <a:ext cx="8351976" cy="399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60657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8997" y="260648"/>
            <a:ext cx="8556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Comentários dos fatores associados ao desempenho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Matemática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2888" cy="53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9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Interação com a defasagem escolar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5º ano EF, Matemática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75655" y="2780927"/>
          <a:ext cx="7056784" cy="3456384"/>
        </p:xfrm>
        <a:graphic>
          <a:graphicData uri="http://schemas.openxmlformats.org/drawingml/2006/table">
            <a:tbl>
              <a:tblPr/>
              <a:tblGrid>
                <a:gridCol w="2657262"/>
                <a:gridCol w="958871"/>
                <a:gridCol w="1034075"/>
                <a:gridCol w="1203288"/>
                <a:gridCol w="1203288"/>
              </a:tblGrid>
              <a:tr h="25830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5273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786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00800" cy="50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3" y="14127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Interação com a defasagem escolar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8ª série EF, Matemática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15616" y="2708920"/>
          <a:ext cx="6552729" cy="3528398"/>
        </p:xfrm>
        <a:graphic>
          <a:graphicData uri="http://schemas.openxmlformats.org/drawingml/2006/table">
            <a:tbl>
              <a:tblPr/>
              <a:tblGrid>
                <a:gridCol w="2467458"/>
                <a:gridCol w="890380"/>
                <a:gridCol w="960213"/>
                <a:gridCol w="1117339"/>
                <a:gridCol w="1117339"/>
              </a:tblGrid>
              <a:tr h="262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2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46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872808" cy="50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48478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Interação com a defasagem escolar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3ª série do EM, Matemática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43608" y="2708920"/>
          <a:ext cx="6408712" cy="3555160"/>
        </p:xfrm>
        <a:graphic>
          <a:graphicData uri="http://schemas.openxmlformats.org/drawingml/2006/table">
            <a:tbl>
              <a:tblPr/>
              <a:tblGrid>
                <a:gridCol w="2413228"/>
                <a:gridCol w="870811"/>
                <a:gridCol w="939109"/>
                <a:gridCol w="1092782"/>
                <a:gridCol w="1092782"/>
              </a:tblGrid>
              <a:tr h="2573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13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739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68752" cy="49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5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Interação com a defasagem escolar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5º ano EF, Língua Portuguesa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6629"/>
              </p:ext>
            </p:extLst>
          </p:nvPr>
        </p:nvGraphicFramePr>
        <p:xfrm>
          <a:off x="1259633" y="2780927"/>
          <a:ext cx="7272806" cy="3456384"/>
        </p:xfrm>
        <a:graphic>
          <a:graphicData uri="http://schemas.openxmlformats.org/drawingml/2006/table">
            <a:tbl>
              <a:tblPr/>
              <a:tblGrid>
                <a:gridCol w="2738606"/>
                <a:gridCol w="988224"/>
                <a:gridCol w="1065730"/>
                <a:gridCol w="1240123"/>
                <a:gridCol w="1240123"/>
              </a:tblGrid>
              <a:tr h="25830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,9827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5273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5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65920"/>
            <a:ext cx="56165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Interação com a defasagem escolar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3ª série EM, Língua Portuguesa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20376"/>
              </p:ext>
            </p:extLst>
          </p:nvPr>
        </p:nvGraphicFramePr>
        <p:xfrm>
          <a:off x="1259633" y="2780927"/>
          <a:ext cx="7272806" cy="3456384"/>
        </p:xfrm>
        <a:graphic>
          <a:graphicData uri="http://schemas.openxmlformats.org/drawingml/2006/table">
            <a:tbl>
              <a:tblPr/>
              <a:tblGrid>
                <a:gridCol w="2738606"/>
                <a:gridCol w="988224"/>
                <a:gridCol w="1065730"/>
                <a:gridCol w="1240123"/>
                <a:gridCol w="1240123"/>
              </a:tblGrid>
              <a:tr h="25830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05273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0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5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65920"/>
            <a:ext cx="56165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2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0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Interação com o Nível do Clima Escolar, na percepção do aluno</a:t>
            </a:r>
          </a:p>
          <a:p>
            <a:pPr marL="0" indent="0" algn="ctr">
              <a:buNone/>
            </a:pPr>
            <a:r>
              <a:rPr lang="pt-BR" sz="2600" b="1" dirty="0" smtClean="0">
                <a:solidFill>
                  <a:srgbClr val="00B050"/>
                </a:solidFill>
              </a:rPr>
              <a:t>5º ano EF, Matemática</a:t>
            </a:r>
            <a:endParaRPr lang="pt-BR" sz="26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1973"/>
              </p:ext>
            </p:extLst>
          </p:nvPr>
        </p:nvGraphicFramePr>
        <p:xfrm>
          <a:off x="1043608" y="2780927"/>
          <a:ext cx="6840761" cy="3621810"/>
        </p:xfrm>
        <a:graphic>
          <a:graphicData uri="http://schemas.openxmlformats.org/drawingml/2006/table">
            <a:tbl>
              <a:tblPr/>
              <a:tblGrid>
                <a:gridCol w="2280253"/>
                <a:gridCol w="1140127"/>
                <a:gridCol w="1140127"/>
                <a:gridCol w="1140127"/>
                <a:gridCol w="1140127"/>
              </a:tblGrid>
              <a:tr h="574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347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-0,12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-1,63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4" y="2132856"/>
            <a:ext cx="777982" cy="8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96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28792" cy="50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8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632943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2">
              <a:lnSpc>
                <a:spcPct val="150000"/>
              </a:lnSpc>
            </a:pPr>
            <a:r>
              <a:rPr lang="pt-BR" dirty="0"/>
              <a:t>45. A escola é uma bagunça. Ficam muitos alunos do lado de fora da sala fazendo barulho.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46. Quando alguém me ameaça ou agride, não adianta reclamar na direção. Tudo continua do mesmo jeito.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47. A turma demora a fazer silêncio, depois que o(a) professor(a) entra em sala.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48. Durante as aulas, há muito barulho e bagunça, o que atrapalha quem quer estudar.</a:t>
            </a:r>
          </a:p>
          <a:p>
            <a:pPr marL="180000" lvl="2">
              <a:lnSpc>
                <a:spcPct val="150000"/>
              </a:lnSpc>
            </a:pPr>
            <a:r>
              <a:rPr lang="pt-BR" dirty="0"/>
              <a:t>49. Por qualquer motivo, os alunos são colocados para fora da sala pelo Professor.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7729" y="5445312"/>
            <a:ext cx="856800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063808" cy="1108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Interação com o Nível do Clima Escolar, na percepção do aluno 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8ª série EF, Matemática</a:t>
            </a:r>
            <a:endParaRPr lang="pt-B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35760"/>
              </p:ext>
            </p:extLst>
          </p:nvPr>
        </p:nvGraphicFramePr>
        <p:xfrm>
          <a:off x="1043608" y="2636912"/>
          <a:ext cx="6696744" cy="3973830"/>
        </p:xfrm>
        <a:graphic>
          <a:graphicData uri="http://schemas.openxmlformats.org/drawingml/2006/table">
            <a:tbl>
              <a:tblPr/>
              <a:tblGrid>
                <a:gridCol w="2232248"/>
                <a:gridCol w="1116124"/>
                <a:gridCol w="1116124"/>
                <a:gridCol w="1116124"/>
                <a:gridCol w="1116124"/>
              </a:tblGrid>
              <a:tr h="27347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3477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98" y="2348880"/>
            <a:ext cx="907027" cy="10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016824" cy="51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34076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8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531352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Interação com o Nível do Clima Escolar, na percepção do aluno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3ª série do EM, Matemática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99234"/>
              </p:ext>
            </p:extLst>
          </p:nvPr>
        </p:nvGraphicFramePr>
        <p:xfrm>
          <a:off x="971600" y="2996952"/>
          <a:ext cx="6912768" cy="3528398"/>
        </p:xfrm>
        <a:graphic>
          <a:graphicData uri="http://schemas.openxmlformats.org/drawingml/2006/table">
            <a:tbl>
              <a:tblPr/>
              <a:tblGrid>
                <a:gridCol w="2304256"/>
                <a:gridCol w="1152128"/>
                <a:gridCol w="1152128"/>
                <a:gridCol w="1152128"/>
                <a:gridCol w="1152128"/>
              </a:tblGrid>
              <a:tr h="262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2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7" y="1988840"/>
            <a:ext cx="842505" cy="94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68752" cy="51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8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56184"/>
            <a:ext cx="8531352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Interação com o Nível do Clima Escolar, na percepção do aluno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5º ano EF, Língua Portuguesa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01479"/>
              </p:ext>
            </p:extLst>
          </p:nvPr>
        </p:nvGraphicFramePr>
        <p:xfrm>
          <a:off x="971600" y="2996952"/>
          <a:ext cx="6912768" cy="3528398"/>
        </p:xfrm>
        <a:graphic>
          <a:graphicData uri="http://schemas.openxmlformats.org/drawingml/2006/table">
            <a:tbl>
              <a:tblPr/>
              <a:tblGrid>
                <a:gridCol w="2304256"/>
                <a:gridCol w="1152128"/>
                <a:gridCol w="1152128"/>
                <a:gridCol w="1152128"/>
                <a:gridCol w="1152128"/>
              </a:tblGrid>
              <a:tr h="262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-,1083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-,0112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-,0710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-,0436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2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7" y="1988840"/>
            <a:ext cx="842505" cy="94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6792"/>
            <a:ext cx="561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Médias de Proficiências </a:t>
            </a:r>
            <a:br>
              <a:rPr lang="pt-BR" sz="32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Língua Portuguesa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404664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60513"/>
            <a:ext cx="73152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852" y="116632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56184"/>
            <a:ext cx="8531352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Interação com o Nível do Clima Escolar, na percepção do aluno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3ª série EM, Língua Portuguesa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8577"/>
              </p:ext>
            </p:extLst>
          </p:nvPr>
        </p:nvGraphicFramePr>
        <p:xfrm>
          <a:off x="971600" y="2996952"/>
          <a:ext cx="6912768" cy="3528398"/>
        </p:xfrm>
        <a:graphic>
          <a:graphicData uri="http://schemas.openxmlformats.org/drawingml/2006/table">
            <a:tbl>
              <a:tblPr/>
              <a:tblGrid>
                <a:gridCol w="2304256"/>
                <a:gridCol w="1152128"/>
                <a:gridCol w="1152128"/>
                <a:gridCol w="1152128"/>
                <a:gridCol w="1152128"/>
              </a:tblGrid>
              <a:tr h="262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2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7" y="1988840"/>
            <a:ext cx="842505" cy="94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81844"/>
            <a:ext cx="561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08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2060"/>
                </a:solidFill>
              </a:rPr>
              <a:t>Interação com o </a:t>
            </a:r>
            <a:r>
              <a:rPr lang="pt-BR" sz="3200" b="1" dirty="0">
                <a:solidFill>
                  <a:srgbClr val="002060"/>
                </a:solidFill>
              </a:rPr>
              <a:t>C</a:t>
            </a:r>
            <a:r>
              <a:rPr lang="pt-BR" sz="3200" b="1" dirty="0" smtClean="0">
                <a:solidFill>
                  <a:srgbClr val="002060"/>
                </a:solidFill>
              </a:rPr>
              <a:t>omprometimento do Professor , na percepção do aluno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sz="2600" b="1" dirty="0" smtClean="0">
                <a:solidFill>
                  <a:srgbClr val="00B050"/>
                </a:solidFill>
              </a:rPr>
              <a:t>5º ano EF, Matemática</a:t>
            </a:r>
            <a:endParaRPr lang="pt-BR" sz="26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32989"/>
              </p:ext>
            </p:extLst>
          </p:nvPr>
        </p:nvGraphicFramePr>
        <p:xfrm>
          <a:off x="1043608" y="2780927"/>
          <a:ext cx="6840761" cy="3621810"/>
        </p:xfrm>
        <a:graphic>
          <a:graphicData uri="http://schemas.openxmlformats.org/drawingml/2006/table">
            <a:tbl>
              <a:tblPr/>
              <a:tblGrid>
                <a:gridCol w="2280253"/>
                <a:gridCol w="1140127"/>
                <a:gridCol w="1140127"/>
                <a:gridCol w="1140127"/>
                <a:gridCol w="1140127"/>
              </a:tblGrid>
              <a:tr h="574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ARAGUAIA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-2,33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BAIXO AMAZONAS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,5003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CARAJÁS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,5120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,3718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MARAJÓ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,4109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METROPOLITANA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,2332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CAETÉS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CAPIM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,5059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GUAMÁ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TAPAJÓS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,5726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XINGU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,4509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347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,3949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8884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8884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25860"/>
            <a:ext cx="561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08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2060"/>
                </a:solidFill>
              </a:rPr>
              <a:t>Interação com o </a:t>
            </a:r>
            <a:r>
              <a:rPr lang="pt-BR" sz="3200" b="1" dirty="0">
                <a:solidFill>
                  <a:srgbClr val="002060"/>
                </a:solidFill>
              </a:rPr>
              <a:t>C</a:t>
            </a:r>
            <a:r>
              <a:rPr lang="pt-BR" sz="3200" b="1" dirty="0" smtClean="0">
                <a:solidFill>
                  <a:srgbClr val="002060"/>
                </a:solidFill>
              </a:rPr>
              <a:t>omprometimento do Professor , na percepção do aluno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sz="2600" b="1" dirty="0" smtClean="0">
                <a:solidFill>
                  <a:srgbClr val="00B050"/>
                </a:solidFill>
              </a:rPr>
              <a:t>5º ano EF, Língua Portuguesa</a:t>
            </a:r>
            <a:endParaRPr lang="pt-BR" sz="26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13259"/>
              </p:ext>
            </p:extLst>
          </p:nvPr>
        </p:nvGraphicFramePr>
        <p:xfrm>
          <a:off x="1043608" y="2780927"/>
          <a:ext cx="6840761" cy="3621810"/>
        </p:xfrm>
        <a:graphic>
          <a:graphicData uri="http://schemas.openxmlformats.org/drawingml/2006/table">
            <a:tbl>
              <a:tblPr/>
              <a:tblGrid>
                <a:gridCol w="2280253"/>
                <a:gridCol w="1140127"/>
                <a:gridCol w="1140127"/>
                <a:gridCol w="1140127"/>
                <a:gridCol w="1140127"/>
              </a:tblGrid>
              <a:tr h="574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347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,3967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8884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8884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0768"/>
            <a:ext cx="561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2060"/>
                </a:solidFill>
              </a:rPr>
              <a:t>Interação com o </a:t>
            </a:r>
            <a:r>
              <a:rPr lang="pt-BR" sz="3200" b="1" dirty="0">
                <a:solidFill>
                  <a:srgbClr val="002060"/>
                </a:solidFill>
              </a:rPr>
              <a:t>C</a:t>
            </a:r>
            <a:r>
              <a:rPr lang="pt-BR" sz="3200" b="1" dirty="0" smtClean="0">
                <a:solidFill>
                  <a:srgbClr val="002060"/>
                </a:solidFill>
              </a:rPr>
              <a:t>omprometimento do Gestor</a:t>
            </a:r>
          </a:p>
          <a:p>
            <a:pPr marL="0" indent="0" algn="ctr">
              <a:buNone/>
            </a:pPr>
            <a:r>
              <a:rPr lang="pt-BR" sz="2200" b="1" dirty="0" smtClean="0">
                <a:solidFill>
                  <a:srgbClr val="00B050"/>
                </a:solidFill>
              </a:rPr>
              <a:t>5º ano EF, Língua Portuguesa</a:t>
            </a:r>
            <a:endParaRPr lang="pt-BR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29259"/>
              </p:ext>
            </p:extLst>
          </p:nvPr>
        </p:nvGraphicFramePr>
        <p:xfrm>
          <a:off x="1043608" y="2780927"/>
          <a:ext cx="6840761" cy="3621810"/>
        </p:xfrm>
        <a:graphic>
          <a:graphicData uri="http://schemas.openxmlformats.org/drawingml/2006/table">
            <a:tbl>
              <a:tblPr/>
              <a:tblGrid>
                <a:gridCol w="2280253"/>
                <a:gridCol w="1140127"/>
                <a:gridCol w="1140127"/>
                <a:gridCol w="1140127"/>
                <a:gridCol w="1140127"/>
              </a:tblGrid>
              <a:tr h="574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NOME_RI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Mínimo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Máximo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BAIXO AMAZONAS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CARAJÁS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TUCURUI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MARAJÓ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METROPOLITANA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CAETÉS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CAPIM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GUAMÁ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TAPAJÓS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04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347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8884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25860"/>
            <a:ext cx="5905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25860"/>
            <a:ext cx="5905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" y="18864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complementar: desempenho nas diferentes </a:t>
            </a:r>
            <a:r>
              <a:rPr lang="pt-BR" b="1" dirty="0" smtClean="0"/>
              <a:t>regiões</a:t>
            </a:r>
            <a:r>
              <a:rPr lang="pt-BR" dirty="0" smtClean="0"/>
              <a:t> do Estado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126876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97868"/>
            <a:ext cx="561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8108</Words>
  <Application>Microsoft Office PowerPoint</Application>
  <PresentationFormat>Apresentação na tela (4:3)</PresentationFormat>
  <Paragraphs>3829</Paragraphs>
  <Slides>101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101</vt:i4>
      </vt:variant>
    </vt:vector>
  </HeadingPairs>
  <TitlesOfParts>
    <vt:vector size="104" baseType="lpstr">
      <vt:lpstr>Tema do Office</vt:lpstr>
      <vt:lpstr>3_Tema do Office</vt:lpstr>
      <vt:lpstr>think-cell Slide</vt:lpstr>
      <vt:lpstr>       Resultados Regionais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Médias de Proficiências  Língua Portuguesa</vt:lpstr>
      <vt:lpstr>Médias de Proficiências  Língua Portuguesa</vt:lpstr>
      <vt:lpstr>Médias de Proficiências  Língua Portuguesa</vt:lpstr>
      <vt:lpstr>Médias de Proficiências  Língua Portuguesa</vt:lpstr>
      <vt:lpstr>Médias de Proficiências  Língua Portuguesa</vt:lpstr>
      <vt:lpstr>Médias de Proficiências  Língua Portuguesa</vt:lpstr>
      <vt:lpstr>Médias de Proficiências  Língua Portuguesa</vt:lpstr>
      <vt:lpstr>Médias de Proficiências 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Médias de Proficiências  Matemática </vt:lpstr>
      <vt:lpstr>Médias de Proficiências  Matemática </vt:lpstr>
      <vt:lpstr>Médias de Proficiências  Matemática </vt:lpstr>
      <vt:lpstr>Médias de Proficiências  Matemática </vt:lpstr>
      <vt:lpstr>Médias de Proficiências  Matemática </vt:lpstr>
      <vt:lpstr>Médias de Proficiências  Matemática </vt:lpstr>
      <vt:lpstr>Médias de Proficiências  Matemática </vt:lpstr>
      <vt:lpstr>Médias de Proficiências  Matemática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Fatores Associados ao Desempenho Escolar    </vt:lpstr>
      <vt:lpstr>          Objetivos</vt:lpstr>
      <vt:lpstr>Questionários do SisPAE</vt:lpstr>
      <vt:lpstr>Metodologia</vt:lpstr>
      <vt:lpstr>Medidas baseadas nos questionários respondidos pelos alunos</vt:lpstr>
      <vt:lpstr>Apresentação do PowerPoint</vt:lpstr>
      <vt:lpstr>Medidas baseadas nos questionários respondidos pelos alunos</vt:lpstr>
      <vt:lpstr>Medidas baseadas nos questionários respondidos pelos alunos</vt:lpstr>
      <vt:lpstr>Medidas baseadas nos questionários respondidos pelos alunos</vt:lpstr>
      <vt:lpstr>Apresentação do PowerPoint</vt:lpstr>
      <vt:lpstr>Apresentação do PowerPoint</vt:lpstr>
      <vt:lpstr>Apresentação do PowerPoint</vt:lpstr>
      <vt:lpstr>Apresentação do PowerPoint</vt:lpstr>
      <vt:lpstr>Medidas baseadas nos questionários respondidos pelos alunos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Apresentação do PowerPoint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Análise complementar: desempenho nas diferentes regiões do Estado</vt:lpstr>
      <vt:lpstr>Avaliação é um chapéu de muitas pontas. </vt:lpstr>
      <vt:lpstr>   Obrigado !  Guaracy Tadeu Rocha diretoria_academica@vunesp.com.br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483</cp:revision>
  <dcterms:created xsi:type="dcterms:W3CDTF">2015-02-24T13:33:29Z</dcterms:created>
  <dcterms:modified xsi:type="dcterms:W3CDTF">2015-05-08T19:24:22Z</dcterms:modified>
</cp:coreProperties>
</file>